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1383625" cy="30240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4">
          <p15:clr>
            <a:srgbClr val="A4A3A4"/>
          </p15:clr>
        </p15:guide>
        <p15:guide id="2" pos="673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nique" initials="M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61A"/>
    <a:srgbClr val="8058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>
        <p:scale>
          <a:sx n="50" d="100"/>
          <a:sy n="50" d="100"/>
        </p:scale>
        <p:origin x="-1470" y="-6414"/>
      </p:cViewPr>
      <p:guideLst>
        <p:guide orient="horz" pos="9524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home.ad.jcu.edu.au\homes\jc274678\Femke%20-%20phd\PhD\thesis%20writing\Chapter%204%20semen%20freezing\results\Copy%20of%20sperm%20freezing%20results4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home.ad.jcu.edu.au\homes\jc274678\Femke%20-%20phd\PhD\thesis%20writing\Chapter%204%20semen%20freezing\results\Copy%20of%20sperm%20freezing%20results4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home.ad.jcu.edu.au\homes\jc274678\Femke%20-%20phd\PhD\thesis%20writing\Chapter%204%20semen%20freezing\results\Copy%20of%20sperm%20freezing%20results4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home.ad.jcu.edu.au\homes\jc274678\Femke%20-%20phd\PhD\thesis%20writing\Chapter%204%20semen%20freezing\results\Copy%20of%20sperm%20freezing%20results4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'summary and figures'!$A$105</c:f>
              <c:strCache>
                <c:ptCount val="1"/>
                <c:pt idx="0">
                  <c:v>Motility (%)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'summary and figures'!$B$115:$D$115</c:f>
                <c:numCache>
                  <c:formatCode>General</c:formatCode>
                  <c:ptCount val="3"/>
                  <c:pt idx="0">
                    <c:v>4.3903461803522434</c:v>
                  </c:pt>
                  <c:pt idx="1">
                    <c:v>7.0581790616749487</c:v>
                  </c:pt>
                  <c:pt idx="2">
                    <c:v>4.5161746349464096</c:v>
                  </c:pt>
                </c:numCache>
              </c:numRef>
            </c:plus>
            <c:minus>
              <c:numRef>
                <c:f>'summary and figures'!$B$115:$D$115</c:f>
                <c:numCache>
                  <c:formatCode>General</c:formatCode>
                  <c:ptCount val="3"/>
                  <c:pt idx="0">
                    <c:v>4.3903461803522434</c:v>
                  </c:pt>
                  <c:pt idx="1">
                    <c:v>7.0581790616749487</c:v>
                  </c:pt>
                  <c:pt idx="2">
                    <c:v>4.5161746349464096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'summary and figures'!$B$104:$D$104</c:f>
              <c:strCache>
                <c:ptCount val="3"/>
                <c:pt idx="0">
                  <c:v>Fresh</c:v>
                </c:pt>
                <c:pt idx="1">
                  <c:v>Post-thaw protocol 1</c:v>
                </c:pt>
                <c:pt idx="2">
                  <c:v>Post-thaw protocol 2</c:v>
                </c:pt>
              </c:strCache>
            </c:strRef>
          </c:cat>
          <c:val>
            <c:numRef>
              <c:f>'summary and figures'!$B$105:$D$105</c:f>
              <c:numCache>
                <c:formatCode>0.00</c:formatCode>
                <c:ptCount val="3"/>
                <c:pt idx="0">
                  <c:v>74.957499999999996</c:v>
                </c:pt>
                <c:pt idx="1">
                  <c:v>18.285</c:v>
                </c:pt>
                <c:pt idx="2">
                  <c:v>33.25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03-427F-88BB-800E166F1D86}"/>
            </c:ext>
          </c:extLst>
        </c:ser>
        <c:ser>
          <c:idx val="1"/>
          <c:order val="1"/>
          <c:tx>
            <c:strRef>
              <c:f>'summary and figures'!$A$106</c:f>
              <c:strCache>
                <c:ptCount val="1"/>
                <c:pt idx="0">
                  <c:v>Viability (%)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'summary and figures'!$B$116:$D$116</c:f>
                <c:numCache>
                  <c:formatCode>General</c:formatCode>
                  <c:ptCount val="3"/>
                  <c:pt idx="0">
                    <c:v>1.3149778198382918</c:v>
                  </c:pt>
                  <c:pt idx="1">
                    <c:v>9.6295984686105509</c:v>
                  </c:pt>
                  <c:pt idx="2">
                    <c:v>10.124228365658293</c:v>
                  </c:pt>
                </c:numCache>
              </c:numRef>
            </c:plus>
            <c:minus>
              <c:numRef>
                <c:f>'summary and figures'!$B$116:$D$116</c:f>
                <c:numCache>
                  <c:formatCode>General</c:formatCode>
                  <c:ptCount val="3"/>
                  <c:pt idx="0">
                    <c:v>1.3149778198382918</c:v>
                  </c:pt>
                  <c:pt idx="1">
                    <c:v>9.6295984686105509</c:v>
                  </c:pt>
                  <c:pt idx="2">
                    <c:v>10.124228365658293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'summary and figures'!$B$104:$D$104</c:f>
              <c:strCache>
                <c:ptCount val="3"/>
                <c:pt idx="0">
                  <c:v>Fresh</c:v>
                </c:pt>
                <c:pt idx="1">
                  <c:v>Post-thaw protocol 1</c:v>
                </c:pt>
                <c:pt idx="2">
                  <c:v>Post-thaw protocol 2</c:v>
                </c:pt>
              </c:strCache>
            </c:strRef>
          </c:cat>
          <c:val>
            <c:numRef>
              <c:f>'summary and figures'!$B$106:$D$106</c:f>
              <c:numCache>
                <c:formatCode>General</c:formatCode>
                <c:ptCount val="3"/>
                <c:pt idx="0">
                  <c:v>90.75</c:v>
                </c:pt>
                <c:pt idx="1">
                  <c:v>28.25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03-427F-88BB-800E166F1D86}"/>
            </c:ext>
          </c:extLst>
        </c:ser>
        <c:ser>
          <c:idx val="2"/>
          <c:order val="2"/>
          <c:tx>
            <c:strRef>
              <c:f>'summary and figures'!$A$107</c:f>
              <c:strCache>
                <c:ptCount val="1"/>
                <c:pt idx="0">
                  <c:v>Acrosome integrity (%)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'summary and figures'!$B$117:$D$117</c:f>
                <c:numCache>
                  <c:formatCode>General</c:formatCode>
                  <c:ptCount val="3"/>
                  <c:pt idx="0">
                    <c:v>2.0337992977020463</c:v>
                  </c:pt>
                  <c:pt idx="1">
                    <c:v>6.2362348416332107</c:v>
                  </c:pt>
                  <c:pt idx="2">
                    <c:v>10.820505225419621</c:v>
                  </c:pt>
                </c:numCache>
              </c:numRef>
            </c:plus>
            <c:minus>
              <c:numRef>
                <c:f>'summary and figures'!$B$117:$D$117</c:f>
                <c:numCache>
                  <c:formatCode>General</c:formatCode>
                  <c:ptCount val="3"/>
                  <c:pt idx="0">
                    <c:v>2.0337992977020463</c:v>
                  </c:pt>
                  <c:pt idx="1">
                    <c:v>6.2362348416332107</c:v>
                  </c:pt>
                  <c:pt idx="2">
                    <c:v>10.820505225419621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'summary and figures'!$B$104:$D$104</c:f>
              <c:strCache>
                <c:ptCount val="3"/>
                <c:pt idx="0">
                  <c:v>Fresh</c:v>
                </c:pt>
                <c:pt idx="1">
                  <c:v>Post-thaw protocol 1</c:v>
                </c:pt>
                <c:pt idx="2">
                  <c:v>Post-thaw protocol 2</c:v>
                </c:pt>
              </c:strCache>
            </c:strRef>
          </c:cat>
          <c:val>
            <c:numRef>
              <c:f>'summary and figures'!$B$107:$D$107</c:f>
              <c:numCache>
                <c:formatCode>General</c:formatCode>
                <c:ptCount val="3"/>
                <c:pt idx="0">
                  <c:v>93.522500000000008</c:v>
                </c:pt>
                <c:pt idx="1">
                  <c:v>20.625</c:v>
                </c:pt>
                <c:pt idx="2">
                  <c:v>60.5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03-427F-88BB-800E166F1D86}"/>
            </c:ext>
          </c:extLst>
        </c:ser>
        <c:ser>
          <c:idx val="3"/>
          <c:order val="3"/>
          <c:tx>
            <c:strRef>
              <c:f>'summary and figures'!$A$108</c:f>
              <c:strCache>
                <c:ptCount val="1"/>
                <c:pt idx="0">
                  <c:v>Normal morphology (%)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'summary and figures'!$B$118:$D$118</c:f>
                <c:numCache>
                  <c:formatCode>General</c:formatCode>
                  <c:ptCount val="3"/>
                  <c:pt idx="0">
                    <c:v>6.7823299831252681</c:v>
                  </c:pt>
                  <c:pt idx="1">
                    <c:v>10.274361294017259</c:v>
                  </c:pt>
                  <c:pt idx="2">
                    <c:v>10.803085978861169</c:v>
                  </c:pt>
                </c:numCache>
              </c:numRef>
            </c:plus>
            <c:minus>
              <c:numRef>
                <c:f>'summary and figures'!$B$118:$D$118</c:f>
                <c:numCache>
                  <c:formatCode>General</c:formatCode>
                  <c:ptCount val="3"/>
                  <c:pt idx="0">
                    <c:v>6.7823299831252681</c:v>
                  </c:pt>
                  <c:pt idx="1">
                    <c:v>10.274361294017259</c:v>
                  </c:pt>
                  <c:pt idx="2">
                    <c:v>10.803085978861169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'summary and figures'!$B$104:$D$104</c:f>
              <c:strCache>
                <c:ptCount val="3"/>
                <c:pt idx="0">
                  <c:v>Fresh</c:v>
                </c:pt>
                <c:pt idx="1">
                  <c:v>Post-thaw protocol 1</c:v>
                </c:pt>
                <c:pt idx="2">
                  <c:v>Post-thaw protocol 2</c:v>
                </c:pt>
              </c:strCache>
            </c:strRef>
          </c:cat>
          <c:val>
            <c:numRef>
              <c:f>'summary and figures'!$B$108:$D$108</c:f>
              <c:numCache>
                <c:formatCode>General</c:formatCode>
                <c:ptCount val="3"/>
                <c:pt idx="0">
                  <c:v>71</c:v>
                </c:pt>
                <c:pt idx="1">
                  <c:v>42.75</c:v>
                </c:pt>
                <c:pt idx="2">
                  <c:v>45.8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03-427F-88BB-800E166F1D86}"/>
            </c:ext>
          </c:extLst>
        </c:ser>
        <c:ser>
          <c:idx val="4"/>
          <c:order val="4"/>
          <c:tx>
            <c:strRef>
              <c:f>'summary and figures'!$A$109</c:f>
              <c:strCache>
                <c:ptCount val="1"/>
                <c:pt idx="0">
                  <c:v>Primary defects (%)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'summary and figures'!$B$119:$D$119</c:f>
                <c:numCache>
                  <c:formatCode>General</c:formatCode>
                  <c:ptCount val="3"/>
                  <c:pt idx="0">
                    <c:v>2.857738033247041</c:v>
                  </c:pt>
                  <c:pt idx="1">
                    <c:v>1.7795130420052185</c:v>
                  </c:pt>
                  <c:pt idx="2">
                    <c:v>1.7036725037400804</c:v>
                  </c:pt>
                </c:numCache>
              </c:numRef>
            </c:plus>
            <c:minus>
              <c:numRef>
                <c:f>'summary and figures'!$B$119:$D$119</c:f>
                <c:numCache>
                  <c:formatCode>General</c:formatCode>
                  <c:ptCount val="3"/>
                  <c:pt idx="0">
                    <c:v>2.857738033247041</c:v>
                  </c:pt>
                  <c:pt idx="1">
                    <c:v>1.7795130420052185</c:v>
                  </c:pt>
                  <c:pt idx="2">
                    <c:v>1.7036725037400804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'summary and figures'!$B$104:$D$104</c:f>
              <c:strCache>
                <c:ptCount val="3"/>
                <c:pt idx="0">
                  <c:v>Fresh</c:v>
                </c:pt>
                <c:pt idx="1">
                  <c:v>Post-thaw protocol 1</c:v>
                </c:pt>
                <c:pt idx="2">
                  <c:v>Post-thaw protocol 2</c:v>
                </c:pt>
              </c:strCache>
            </c:strRef>
          </c:cat>
          <c:val>
            <c:numRef>
              <c:f>'summary and figures'!$B$109:$D$109</c:f>
              <c:numCache>
                <c:formatCode>General</c:formatCode>
                <c:ptCount val="3"/>
                <c:pt idx="0">
                  <c:v>8</c:v>
                </c:pt>
                <c:pt idx="1">
                  <c:v>11</c:v>
                </c:pt>
                <c:pt idx="2">
                  <c:v>12.05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03-427F-88BB-800E166F1D86}"/>
            </c:ext>
          </c:extLst>
        </c:ser>
        <c:ser>
          <c:idx val="5"/>
          <c:order val="5"/>
          <c:tx>
            <c:strRef>
              <c:f>'summary and figures'!$A$110</c:f>
              <c:strCache>
                <c:ptCount val="1"/>
                <c:pt idx="0">
                  <c:v>Secondary defects (%)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'summary and figures'!$B$120:$D$120</c:f>
                <c:numCache>
                  <c:formatCode>General</c:formatCode>
                  <c:ptCount val="3"/>
                  <c:pt idx="0">
                    <c:v>4.1331989225457484</c:v>
                  </c:pt>
                  <c:pt idx="1">
                    <c:v>9.2680005035246591</c:v>
                  </c:pt>
                  <c:pt idx="2">
                    <c:v>10.117260416403909</c:v>
                  </c:pt>
                </c:numCache>
              </c:numRef>
            </c:plus>
            <c:minus>
              <c:numRef>
                <c:f>'summary and figures'!$B$120:$D$120</c:f>
                <c:numCache>
                  <c:formatCode>General</c:formatCode>
                  <c:ptCount val="3"/>
                  <c:pt idx="0">
                    <c:v>4.1331989225457484</c:v>
                  </c:pt>
                  <c:pt idx="1">
                    <c:v>9.2680005035246591</c:v>
                  </c:pt>
                  <c:pt idx="2">
                    <c:v>10.117260416403909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'summary and figures'!$B$104:$D$104</c:f>
              <c:strCache>
                <c:ptCount val="3"/>
                <c:pt idx="0">
                  <c:v>Fresh</c:v>
                </c:pt>
                <c:pt idx="1">
                  <c:v>Post-thaw protocol 1</c:v>
                </c:pt>
                <c:pt idx="2">
                  <c:v>Post-thaw protocol 2</c:v>
                </c:pt>
              </c:strCache>
            </c:strRef>
          </c:cat>
          <c:val>
            <c:numRef>
              <c:f>'summary and figures'!$B$110:$D$110</c:f>
              <c:numCache>
                <c:formatCode>General</c:formatCode>
                <c:ptCount val="3"/>
                <c:pt idx="0">
                  <c:v>19.5</c:v>
                </c:pt>
                <c:pt idx="1">
                  <c:v>45.25</c:v>
                </c:pt>
                <c:pt idx="2">
                  <c:v>41.524999999999999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03-427F-88BB-800E166F1D86}"/>
            </c:ext>
          </c:extLst>
        </c:ser>
        <c:ser>
          <c:idx val="6"/>
          <c:order val="6"/>
          <c:tx>
            <c:strRef>
              <c:f>'summary and figures'!$A$111</c:f>
              <c:strCache>
                <c:ptCount val="1"/>
                <c:pt idx="0">
                  <c:v>DNA integrity (%)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'summary and figures'!$B$121:$D$121</c:f>
                <c:numCache>
                  <c:formatCode>General</c:formatCode>
                  <c:ptCount val="3"/>
                  <c:pt idx="0">
                    <c:v>0.24958611573296033</c:v>
                  </c:pt>
                  <c:pt idx="1">
                    <c:v>0.22549367138199977</c:v>
                  </c:pt>
                  <c:pt idx="2">
                    <c:v>0.23863905231890836</c:v>
                  </c:pt>
                </c:numCache>
              </c:numRef>
            </c:plus>
            <c:minus>
              <c:numRef>
                <c:f>'summary and figures'!$B$121:$D$121</c:f>
                <c:numCache>
                  <c:formatCode>General</c:formatCode>
                  <c:ptCount val="3"/>
                  <c:pt idx="0">
                    <c:v>0.24958611573296033</c:v>
                  </c:pt>
                  <c:pt idx="1">
                    <c:v>0.22549367138199977</c:v>
                  </c:pt>
                  <c:pt idx="2">
                    <c:v>0.23863905231890836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'summary and figures'!$B$104:$D$104</c:f>
              <c:strCache>
                <c:ptCount val="3"/>
                <c:pt idx="0">
                  <c:v>Fresh</c:v>
                </c:pt>
                <c:pt idx="1">
                  <c:v>Post-thaw protocol 1</c:v>
                </c:pt>
                <c:pt idx="2">
                  <c:v>Post-thaw protocol 2</c:v>
                </c:pt>
              </c:strCache>
            </c:strRef>
          </c:cat>
          <c:val>
            <c:numRef>
              <c:f>'summary and figures'!$B$111:$D$111</c:f>
              <c:numCache>
                <c:formatCode>General</c:formatCode>
                <c:ptCount val="3"/>
                <c:pt idx="0">
                  <c:v>99.748750000000001</c:v>
                </c:pt>
                <c:pt idx="1">
                  <c:v>99.496250000000003</c:v>
                </c:pt>
                <c:pt idx="2">
                  <c:v>99.374174999999994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03-427F-88BB-800E166F1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2793728"/>
        <c:axId val="132973312"/>
      </c:barChart>
      <c:catAx>
        <c:axId val="14279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973312"/>
        <c:crosses val="autoZero"/>
        <c:auto val="1"/>
        <c:lblAlgn val="ctr"/>
        <c:lblOffset val="100"/>
        <c:noMultiLvlLbl val="0"/>
      </c:catAx>
      <c:valAx>
        <c:axId val="13297331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79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alpha val="78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09881650564979"/>
          <c:y val="2.4630089632976179E-2"/>
          <c:w val="0.85532572457596179"/>
          <c:h val="0.75155511536471986"/>
        </c:manualLayout>
      </c:layout>
      <c:lineChart>
        <c:grouping val="standard"/>
        <c:varyColors val="0"/>
        <c:ser>
          <c:idx val="0"/>
          <c:order val="0"/>
          <c:tx>
            <c:v>Protocol 1</c:v>
          </c:tx>
          <c:spPr>
            <a:ln w="1905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'summary and figures'!$B$7:$F$7</c:f>
                <c:numCache>
                  <c:formatCode>General</c:formatCode>
                  <c:ptCount val="5"/>
                  <c:pt idx="0">
                    <c:v>7.0581790616749487</c:v>
                  </c:pt>
                  <c:pt idx="1">
                    <c:v>0.75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plus>
            <c:minus>
              <c:numRef>
                <c:f>'summary and figures'!$B$7:$F$7</c:f>
                <c:numCache>
                  <c:formatCode>General</c:formatCode>
                  <c:ptCount val="5"/>
                  <c:pt idx="0">
                    <c:v>7.0581790616749487</c:v>
                  </c:pt>
                  <c:pt idx="1">
                    <c:v>0.75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errBars>
          <c:cat>
            <c:numRef>
              <c:f>'summary and figures'!$B$3:$F$3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</c:numCache>
            </c:numRef>
          </c:cat>
          <c:val>
            <c:numRef>
              <c:f>'summary and figures'!$B$4:$F$4</c:f>
              <c:numCache>
                <c:formatCode>General</c:formatCode>
                <c:ptCount val="5"/>
                <c:pt idx="0">
                  <c:v>18.285</c:v>
                </c:pt>
                <c:pt idx="1">
                  <c:v>0.75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00-4B7A-BEFE-8F940A71857A}"/>
            </c:ext>
          </c:extLst>
        </c:ser>
        <c:ser>
          <c:idx val="1"/>
          <c:order val="1"/>
          <c:tx>
            <c:v>Protocol 2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'summary and figures'!$B$8:$F$8</c:f>
                <c:numCache>
                  <c:formatCode>General</c:formatCode>
                  <c:ptCount val="5"/>
                  <c:pt idx="0">
                    <c:v>4.5161746349464096</c:v>
                  </c:pt>
                  <c:pt idx="1">
                    <c:v>1.7618645426554977</c:v>
                  </c:pt>
                  <c:pt idx="2">
                    <c:v>3.0956959368344519</c:v>
                  </c:pt>
                  <c:pt idx="3">
                    <c:v>4.3078175061934401</c:v>
                  </c:pt>
                  <c:pt idx="4">
                    <c:v>1.181453906563152</c:v>
                  </c:pt>
                </c:numCache>
              </c:numRef>
            </c:plus>
            <c:minus>
              <c:numRef>
                <c:f>'summary and figures'!$B$8:$F$8</c:f>
                <c:numCache>
                  <c:formatCode>General</c:formatCode>
                  <c:ptCount val="5"/>
                  <c:pt idx="0">
                    <c:v>4.5161746349464096</c:v>
                  </c:pt>
                  <c:pt idx="1">
                    <c:v>1.7618645426554977</c:v>
                  </c:pt>
                  <c:pt idx="2">
                    <c:v>3.0956959368344519</c:v>
                  </c:pt>
                  <c:pt idx="3">
                    <c:v>4.3078175061934401</c:v>
                  </c:pt>
                  <c:pt idx="4">
                    <c:v>1.181453906563152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errBars>
          <c:cat>
            <c:numRef>
              <c:f>'summary and figures'!$B$3:$F$3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</c:numCache>
            </c:numRef>
          </c:cat>
          <c:val>
            <c:numRef>
              <c:f>'summary and figures'!$B$5:$F$5</c:f>
              <c:numCache>
                <c:formatCode>General</c:formatCode>
                <c:ptCount val="5"/>
                <c:pt idx="0">
                  <c:v>33.25</c:v>
                </c:pt>
                <c:pt idx="1">
                  <c:v>30.25</c:v>
                </c:pt>
                <c:pt idx="2">
                  <c:v>18.5</c:v>
                </c:pt>
                <c:pt idx="3">
                  <c:v>9.625</c:v>
                </c:pt>
                <c:pt idx="4">
                  <c:v>1.75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00-4B7A-BEFE-8F940A718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648384"/>
        <c:axId val="137654656"/>
      </c:lineChart>
      <c:catAx>
        <c:axId val="1376483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8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Time post-thaw</a:t>
                </a:r>
                <a:r>
                  <a:rPr lang="en-AU" sz="18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en-AU" sz="18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(h)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654656"/>
        <c:crosses val="autoZero"/>
        <c:auto val="1"/>
        <c:lblAlgn val="ctr"/>
        <c:lblOffset val="100"/>
        <c:noMultiLvlLbl val="0"/>
      </c:catAx>
      <c:valAx>
        <c:axId val="13765465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8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Motility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64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alpha val="78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97671994440584"/>
          <c:y val="5.2071856287425153E-2"/>
          <c:w val="0.82405625048258824"/>
          <c:h val="0.72510013306719889"/>
        </c:manualLayout>
      </c:layout>
      <c:lineChart>
        <c:grouping val="standard"/>
        <c:varyColors val="0"/>
        <c:ser>
          <c:idx val="0"/>
          <c:order val="0"/>
          <c:tx>
            <c:v>Protocol 1</c:v>
          </c:tx>
          <c:spPr>
            <a:ln w="127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'summary and figures'!$B$50:$E$50</c:f>
                <c:numCache>
                  <c:formatCode>General</c:formatCode>
                  <c:ptCount val="4"/>
                  <c:pt idx="0">
                    <c:v>9.6295984686105509</c:v>
                  </c:pt>
                  <c:pt idx="1">
                    <c:v>6.946221994724902</c:v>
                  </c:pt>
                  <c:pt idx="2">
                    <c:v>5.0083264004389063</c:v>
                  </c:pt>
                  <c:pt idx="3">
                    <c:v>3.923752455664518</c:v>
                  </c:pt>
                </c:numCache>
              </c:numRef>
            </c:plus>
            <c:minus>
              <c:numRef>
                <c:f>'summary and figures'!$B$50:$E$50</c:f>
                <c:numCache>
                  <c:formatCode>General</c:formatCode>
                  <c:ptCount val="4"/>
                  <c:pt idx="0">
                    <c:v>9.6295984686105509</c:v>
                  </c:pt>
                  <c:pt idx="1">
                    <c:v>6.946221994724902</c:v>
                  </c:pt>
                  <c:pt idx="2">
                    <c:v>5.0083264004389063</c:v>
                  </c:pt>
                  <c:pt idx="3">
                    <c:v>3.923752455664518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errBars>
          <c:cat>
            <c:numRef>
              <c:f>'summary and figures'!$B$28:$E$28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'summary and figures'!$B$47:$E$47</c:f>
              <c:numCache>
                <c:formatCode>General</c:formatCode>
                <c:ptCount val="4"/>
                <c:pt idx="0">
                  <c:v>28.25</c:v>
                </c:pt>
                <c:pt idx="1">
                  <c:v>18.5</c:v>
                </c:pt>
                <c:pt idx="2">
                  <c:v>14.5</c:v>
                </c:pt>
                <c:pt idx="3">
                  <c:v>11.75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4F-4F18-A6DA-14C04A26FFE3}"/>
            </c:ext>
          </c:extLst>
        </c:ser>
        <c:ser>
          <c:idx val="1"/>
          <c:order val="1"/>
          <c:tx>
            <c:v>Protocol 2</c:v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'summary and figures'!$B$51:$E$51</c:f>
                <c:numCache>
                  <c:formatCode>General</c:formatCode>
                  <c:ptCount val="4"/>
                  <c:pt idx="0">
                    <c:v>10.124228365658293</c:v>
                  </c:pt>
                  <c:pt idx="1">
                    <c:v>6.5748890991914584</c:v>
                  </c:pt>
                  <c:pt idx="2">
                    <c:v>5.1861192941672032</c:v>
                  </c:pt>
                  <c:pt idx="3">
                    <c:v>7.8352169721074096</c:v>
                  </c:pt>
                </c:numCache>
              </c:numRef>
            </c:plus>
            <c:minus>
              <c:numRef>
                <c:f>'summary and figures'!$B$51:$E$51</c:f>
                <c:numCache>
                  <c:formatCode>General</c:formatCode>
                  <c:ptCount val="4"/>
                  <c:pt idx="0">
                    <c:v>10.124228365658293</c:v>
                  </c:pt>
                  <c:pt idx="1">
                    <c:v>6.5748890991914584</c:v>
                  </c:pt>
                  <c:pt idx="2">
                    <c:v>5.1861192941672032</c:v>
                  </c:pt>
                  <c:pt idx="3">
                    <c:v>7.8352169721074096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errBars>
          <c:cat>
            <c:numRef>
              <c:f>'summary and figures'!$B$28:$E$28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'summary and figures'!$B$48:$E$48</c:f>
              <c:numCache>
                <c:formatCode>General</c:formatCode>
                <c:ptCount val="4"/>
                <c:pt idx="0">
                  <c:v>58</c:v>
                </c:pt>
                <c:pt idx="1">
                  <c:v>50.75</c:v>
                </c:pt>
                <c:pt idx="2">
                  <c:v>42.25</c:v>
                </c:pt>
                <c:pt idx="3">
                  <c:v>37.375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4F-4F18-A6DA-14C04A26F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718336"/>
        <c:axId val="172728704"/>
      </c:lineChart>
      <c:catAx>
        <c:axId val="1727183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8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Time post-thaw (h)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28704"/>
        <c:crosses val="autoZero"/>
        <c:auto val="1"/>
        <c:lblAlgn val="ctr"/>
        <c:lblOffset val="100"/>
        <c:noMultiLvlLbl val="0"/>
      </c:catAx>
      <c:valAx>
        <c:axId val="17272870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8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Viability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1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alpha val="78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97671994440584"/>
          <c:y val="5.2071856287425153E-2"/>
          <c:w val="0.82405625048258824"/>
          <c:h val="0.73777478376580174"/>
        </c:manualLayout>
      </c:layout>
      <c:lineChart>
        <c:grouping val="standard"/>
        <c:varyColors val="0"/>
        <c:ser>
          <c:idx val="0"/>
          <c:order val="0"/>
          <c:tx>
            <c:strRef>
              <c:f>'summary and figures'!$A$55</c:f>
              <c:strCache>
                <c:ptCount val="1"/>
                <c:pt idx="0">
                  <c:v>Protocol 1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alpha val="99000"/>
                </a:schemeClr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'summary and figures'!$B$58:$E$58</c:f>
                <c:numCache>
                  <c:formatCode>General</c:formatCode>
                  <c:ptCount val="4"/>
                  <c:pt idx="0">
                    <c:v>6.2362348416332107</c:v>
                  </c:pt>
                  <c:pt idx="1">
                    <c:v>1.9311050377094112</c:v>
                  </c:pt>
                  <c:pt idx="2">
                    <c:v>0.25</c:v>
                  </c:pt>
                  <c:pt idx="3">
                    <c:v>0</c:v>
                  </c:pt>
                </c:numCache>
              </c:numRef>
            </c:plus>
            <c:minus>
              <c:numRef>
                <c:f>'summary and figures'!$B$58:$E$58</c:f>
                <c:numCache>
                  <c:formatCode>General</c:formatCode>
                  <c:ptCount val="4"/>
                  <c:pt idx="0">
                    <c:v>6.2362348416332107</c:v>
                  </c:pt>
                  <c:pt idx="1">
                    <c:v>1.9311050377094112</c:v>
                  </c:pt>
                  <c:pt idx="2">
                    <c:v>0.25</c:v>
                  </c:pt>
                  <c:pt idx="3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errBars>
          <c:cat>
            <c:numRef>
              <c:f>'summary and figures'!$K$63:$N$63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'summary and figures'!$B$55:$E$55</c:f>
              <c:numCache>
                <c:formatCode>General</c:formatCode>
                <c:ptCount val="4"/>
                <c:pt idx="0">
                  <c:v>20.625</c:v>
                </c:pt>
                <c:pt idx="1">
                  <c:v>2.25</c:v>
                </c:pt>
                <c:pt idx="2">
                  <c:v>0.25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33-4394-A346-8BCC0FB87713}"/>
            </c:ext>
          </c:extLst>
        </c:ser>
        <c:ser>
          <c:idx val="1"/>
          <c:order val="1"/>
          <c:tx>
            <c:strRef>
              <c:f>'summary and figures'!$A$56</c:f>
              <c:strCache>
                <c:ptCount val="1"/>
                <c:pt idx="0">
                  <c:v>Protocol 2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'summary and figures'!$B$59:$E$59</c:f>
                <c:numCache>
                  <c:formatCode>General</c:formatCode>
                  <c:ptCount val="4"/>
                  <c:pt idx="0">
                    <c:v>10.820505225419621</c:v>
                  </c:pt>
                  <c:pt idx="1">
                    <c:v>15.217862311551295</c:v>
                  </c:pt>
                  <c:pt idx="2">
                    <c:v>11.915920722573921</c:v>
                  </c:pt>
                  <c:pt idx="3">
                    <c:v>11.435022500342241</c:v>
                  </c:pt>
                </c:numCache>
              </c:numRef>
            </c:plus>
            <c:minus>
              <c:numRef>
                <c:f>'summary and figures'!$B$59:$E$59</c:f>
                <c:numCache>
                  <c:formatCode>General</c:formatCode>
                  <c:ptCount val="4"/>
                  <c:pt idx="0">
                    <c:v>10.820505225419621</c:v>
                  </c:pt>
                  <c:pt idx="1">
                    <c:v>15.217862311551295</c:v>
                  </c:pt>
                  <c:pt idx="2">
                    <c:v>11.915920722573921</c:v>
                  </c:pt>
                  <c:pt idx="3">
                    <c:v>11.435022500342241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errBars>
          <c:cat>
            <c:numRef>
              <c:f>'summary and figures'!$K$63:$N$63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cat>
          <c:val>
            <c:numRef>
              <c:f>'summary and figures'!$B$56:$E$56</c:f>
              <c:numCache>
                <c:formatCode>General</c:formatCode>
                <c:ptCount val="4"/>
                <c:pt idx="0">
                  <c:v>60.5</c:v>
                </c:pt>
                <c:pt idx="1">
                  <c:v>49.5</c:v>
                </c:pt>
                <c:pt idx="2">
                  <c:v>43.85</c:v>
                </c:pt>
                <c:pt idx="3">
                  <c:v>38.337499999999999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33-4394-A346-8BCC0FB877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650496"/>
        <c:axId val="172652416"/>
      </c:lineChart>
      <c:catAx>
        <c:axId val="1726504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8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Time post-thaw (h)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52416"/>
        <c:crosses val="autoZero"/>
        <c:auto val="1"/>
        <c:lblAlgn val="ctr"/>
        <c:lblOffset val="100"/>
        <c:noMultiLvlLbl val="0"/>
      </c:catAx>
      <c:valAx>
        <c:axId val="17265241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Acrosome integrity (%)</a:t>
                </a:r>
              </a:p>
            </c:rich>
          </c:tx>
          <c:layout>
            <c:manualLayout>
              <c:xMode val="edge"/>
              <c:yMode val="edge"/>
              <c:x val="2.8362746740162117E-2"/>
              <c:y val="1.787355375506476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5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alpha val="78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0.06535</cdr:x>
      <cdr:y>0.03568</cdr:y>
    </cdr:from>
    <cdr:to>
      <cdr:x>0.62576</cdr:x>
      <cdr:y>0.74701</cdr:y>
    </cdr:to>
    <cdr:grpSp>
      <cdr:nvGrpSpPr>
        <cdr:cNvPr id="11" name="Group 10">
          <a:extLst xmlns:a="http://schemas.openxmlformats.org/drawingml/2006/main">
            <a:ext uri="{FF2B5EF4-FFF2-40B4-BE49-F238E27FC236}">
              <a16:creationId xmlns:a16="http://schemas.microsoft.com/office/drawing/2014/main" id="{CE8C3E7A-4403-44DF-9C17-6FAD19D4D9E0}"/>
            </a:ext>
          </a:extLst>
        </cdr:cNvPr>
        <cdr:cNvGrpSpPr/>
      </cdr:nvGrpSpPr>
      <cdr:grpSpPr>
        <a:xfrm xmlns:a="http://schemas.openxmlformats.org/drawingml/2006/main">
          <a:off x="680712" y="183726"/>
          <a:ext cx="5837454" cy="3662839"/>
          <a:chOff x="365519" y="97866"/>
          <a:chExt cx="3134735" cy="1951325"/>
        </a:xfrm>
      </cdr:grpSpPr>
      <cdr:sp macro="" textlink="">
        <cdr:nvSpPr>
          <cdr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0BE4FC11-6A3A-4501-9A81-7E0F73DEDAA6}"/>
              </a:ext>
            </a:extLst>
          </cdr:cNvPr>
          <cdr:cNvSpPr txBox="1"/>
        </cdr:nvSpPr>
        <cdr:spPr>
          <a:xfrm xmlns:a="http://schemas.openxmlformats.org/drawingml/2006/main">
            <a:off x="523981" y="180235"/>
            <a:ext cx="336252" cy="323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AU" sz="1400"/>
              <a:t>a</a:t>
            </a:r>
          </a:p>
        </cdr:txBody>
      </cdr:sp>
      <cdr:sp macro="" textlink="">
        <cdr:nvSpPr>
          <cdr:cNvPr id="3" name="TextBox 1">
            <a:extLst xmlns:a="http://schemas.openxmlformats.org/drawingml/2006/main">
              <a:ext uri="{FF2B5EF4-FFF2-40B4-BE49-F238E27FC236}">
                <a16:creationId xmlns:a16="http://schemas.microsoft.com/office/drawing/2014/main" id="{0BE4FC11-6A3A-4501-9A81-7E0F73DEDAA6}"/>
              </a:ext>
            </a:extLst>
          </cdr:cNvPr>
          <cdr:cNvSpPr txBox="1"/>
        </cdr:nvSpPr>
        <cdr:spPr>
          <a:xfrm xmlns:a="http://schemas.openxmlformats.org/drawingml/2006/main">
            <a:off x="3193358" y="737173"/>
            <a:ext cx="127869" cy="153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AU" sz="1400" dirty="0"/>
              <a:t>b</a:t>
            </a:r>
          </a:p>
        </cdr:txBody>
      </cdr:sp>
      <cdr:sp macro="" textlink="">
        <cdr:nvSpPr>
          <cdr:cNvPr id="4" name="TextBox 1">
            <a:extLst xmlns:a="http://schemas.openxmlformats.org/drawingml/2006/main">
              <a:ext uri="{FF2B5EF4-FFF2-40B4-BE49-F238E27FC236}">
                <a16:creationId xmlns:a16="http://schemas.microsoft.com/office/drawing/2014/main" id="{0BE4FC11-6A3A-4501-9A81-7E0F73DEDAA6}"/>
              </a:ext>
            </a:extLst>
          </cdr:cNvPr>
          <cdr:cNvSpPr txBox="1"/>
        </cdr:nvSpPr>
        <cdr:spPr>
          <a:xfrm xmlns:a="http://schemas.openxmlformats.org/drawingml/2006/main">
            <a:off x="1857790" y="1435836"/>
            <a:ext cx="176511" cy="1858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AU" sz="1400" dirty="0"/>
              <a:t>c</a:t>
            </a:r>
          </a:p>
        </cdr:txBody>
      </cdr:sp>
      <cdr:sp macro="" textlink="">
        <cdr:nvSpPr>
          <cdr:cNvPr id="5" name="TextBox 1">
            <a:extLst xmlns:a="http://schemas.openxmlformats.org/drawingml/2006/main">
              <a:ext uri="{FF2B5EF4-FFF2-40B4-BE49-F238E27FC236}">
                <a16:creationId xmlns:a16="http://schemas.microsoft.com/office/drawing/2014/main" id="{0BE4FC11-6A3A-4501-9A81-7E0F73DEDAA6}"/>
              </a:ext>
            </a:extLst>
          </cdr:cNvPr>
          <cdr:cNvSpPr txBox="1"/>
        </cdr:nvSpPr>
        <cdr:spPr>
          <a:xfrm xmlns:a="http://schemas.openxmlformats.org/drawingml/2006/main">
            <a:off x="682695" y="97866"/>
            <a:ext cx="336252" cy="323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AU" sz="1400" dirty="0"/>
              <a:t>a</a:t>
            </a:r>
          </a:p>
        </cdr:txBody>
      </cdr:sp>
      <cdr:sp macro="" textlink="">
        <cdr:nvSpPr>
          <cdr:cNvPr id="6" name="TextBox 1">
            <a:extLst xmlns:a="http://schemas.openxmlformats.org/drawingml/2006/main">
              <a:ext uri="{FF2B5EF4-FFF2-40B4-BE49-F238E27FC236}">
                <a16:creationId xmlns:a16="http://schemas.microsoft.com/office/drawing/2014/main" id="{0BE4FC11-6A3A-4501-9A81-7E0F73DEDAA6}"/>
              </a:ext>
            </a:extLst>
          </cdr:cNvPr>
          <cdr:cNvSpPr txBox="1"/>
        </cdr:nvSpPr>
        <cdr:spPr>
          <a:xfrm xmlns:a="http://schemas.openxmlformats.org/drawingml/2006/main">
            <a:off x="3352454" y="651289"/>
            <a:ext cx="147800" cy="148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AU" sz="1400" dirty="0"/>
              <a:t>a</a:t>
            </a:r>
          </a:p>
        </cdr:txBody>
      </cdr:sp>
      <cdr:sp macro="" textlink="">
        <cdr:nvSpPr>
          <cdr:cNvPr id="7" name="TextBox 1">
            <a:extLst xmlns:a="http://schemas.openxmlformats.org/drawingml/2006/main">
              <a:ext uri="{FF2B5EF4-FFF2-40B4-BE49-F238E27FC236}">
                <a16:creationId xmlns:a16="http://schemas.microsoft.com/office/drawing/2014/main" id="{0BE4FC11-6A3A-4501-9A81-7E0F73DEDAA6}"/>
              </a:ext>
            </a:extLst>
          </cdr:cNvPr>
          <cdr:cNvSpPr txBox="1"/>
        </cdr:nvSpPr>
        <cdr:spPr>
          <a:xfrm xmlns:a="http://schemas.openxmlformats.org/drawingml/2006/main">
            <a:off x="2016423" y="1696134"/>
            <a:ext cx="180273" cy="16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AU" sz="1400"/>
              <a:t>b</a:t>
            </a:r>
          </a:p>
        </cdr:txBody>
      </cdr:sp>
      <cdr:sp macro="" textlink="">
        <cdr:nvSpPr>
          <cdr:cNvPr id="8" name="TextBox 1">
            <a:extLst xmlns:a="http://schemas.openxmlformats.org/drawingml/2006/main">
              <a:ext uri="{FF2B5EF4-FFF2-40B4-BE49-F238E27FC236}">
                <a16:creationId xmlns:a16="http://schemas.microsoft.com/office/drawing/2014/main" id="{0BE4FC11-6A3A-4501-9A81-7E0F73DEDAA6}"/>
              </a:ext>
            </a:extLst>
          </cdr:cNvPr>
          <cdr:cNvSpPr txBox="1"/>
        </cdr:nvSpPr>
        <cdr:spPr>
          <a:xfrm xmlns:a="http://schemas.openxmlformats.org/drawingml/2006/main">
            <a:off x="365519" y="476298"/>
            <a:ext cx="336252" cy="323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AU" sz="1400" dirty="0"/>
              <a:t>a</a:t>
            </a:r>
          </a:p>
        </cdr:txBody>
      </cdr:sp>
      <cdr:sp macro="" textlink="">
        <cdr:nvSpPr>
          <cdr:cNvPr id="9" name="TextBox 1">
            <a:extLst xmlns:a="http://schemas.openxmlformats.org/drawingml/2006/main">
              <a:ext uri="{FF2B5EF4-FFF2-40B4-BE49-F238E27FC236}">
                <a16:creationId xmlns:a16="http://schemas.microsoft.com/office/drawing/2014/main" id="{0BE4FC11-6A3A-4501-9A81-7E0F73DEDAA6}"/>
              </a:ext>
            </a:extLst>
          </cdr:cNvPr>
          <cdr:cNvSpPr txBox="1"/>
        </cdr:nvSpPr>
        <cdr:spPr>
          <a:xfrm xmlns:a="http://schemas.openxmlformats.org/drawingml/2006/main">
            <a:off x="1708996" y="1725356"/>
            <a:ext cx="336252" cy="323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AU" sz="1400" dirty="0"/>
              <a:t>b</a:t>
            </a:r>
          </a:p>
        </cdr:txBody>
      </cdr:sp>
      <cdr:sp macro="" textlink="">
        <cdr:nvSpPr>
          <cdr:cNvPr id="10" name="TextBox 1">
            <a:extLst xmlns:a="http://schemas.openxmlformats.org/drawingml/2006/main">
              <a:ext uri="{FF2B5EF4-FFF2-40B4-BE49-F238E27FC236}">
                <a16:creationId xmlns:a16="http://schemas.microsoft.com/office/drawing/2014/main" id="{0BE4FC11-6A3A-4501-9A81-7E0F73DEDAA6}"/>
              </a:ext>
            </a:extLst>
          </cdr:cNvPr>
          <cdr:cNvSpPr txBox="1"/>
        </cdr:nvSpPr>
        <cdr:spPr>
          <a:xfrm xmlns:a="http://schemas.openxmlformats.org/drawingml/2006/main">
            <a:off x="3040690" y="1438029"/>
            <a:ext cx="141290" cy="1619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AU" sz="1400" dirty="0"/>
              <a:t>b</a:t>
            </a:r>
          </a:p>
        </cdr:txBody>
      </cdr:sp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0.20181</cdr:x>
      <cdr:y>0</cdr:y>
    </cdr:from>
    <cdr:to>
      <cdr:x>0.25367</cdr:x>
      <cdr:y>0.08763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6DD127D-F2AF-4DF1-85CC-F30625F11D82}"/>
            </a:ext>
          </a:extLst>
        </cdr:cNvPr>
        <cdr:cNvSpPr txBox="1"/>
      </cdr:nvSpPr>
      <cdr:spPr>
        <a:xfrm xmlns:a="http://schemas.openxmlformats.org/drawingml/2006/main">
          <a:off x="1045128" y="-19340232"/>
          <a:ext cx="268586" cy="263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l-BE" sz="1400" dirty="0"/>
            <a:t>a</a:t>
          </a:r>
          <a:endParaRPr lang="en-AU" sz="1400" dirty="0"/>
        </a:p>
      </cdr:txBody>
    </cdr:sp>
  </cdr:relSizeAnchor>
  <cdr:relSizeAnchor xmlns:cdr="http://schemas.openxmlformats.org/drawingml/2006/chartDrawing">
    <cdr:from>
      <cdr:x>0.36558</cdr:x>
      <cdr:y>0.10335</cdr:y>
    </cdr:from>
    <cdr:to>
      <cdr:x>0.41744</cdr:x>
      <cdr:y>0.19098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BE4F14DA-08EB-4056-90E4-B1D474050443}"/>
            </a:ext>
          </a:extLst>
        </cdr:cNvPr>
        <cdr:cNvSpPr txBox="1"/>
      </cdr:nvSpPr>
      <cdr:spPr>
        <a:xfrm xmlns:a="http://schemas.openxmlformats.org/drawingml/2006/main">
          <a:off x="1893273" y="310707"/>
          <a:ext cx="268586" cy="263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l-BE" sz="1400" dirty="0"/>
            <a:t>a</a:t>
          </a:r>
          <a:endParaRPr lang="en-AU" sz="1400" dirty="0"/>
        </a:p>
      </cdr:txBody>
    </cdr:sp>
  </cdr:relSizeAnchor>
  <cdr:relSizeAnchor xmlns:cdr="http://schemas.openxmlformats.org/drawingml/2006/chartDrawing">
    <cdr:from>
      <cdr:x>0.37977</cdr:x>
      <cdr:y>0.11724</cdr:y>
    </cdr:from>
    <cdr:to>
      <cdr:x>0.43163</cdr:x>
      <cdr:y>0.20487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BE4F14DA-08EB-4056-90E4-B1D474050443}"/>
            </a:ext>
          </a:extLst>
        </cdr:cNvPr>
        <cdr:cNvSpPr txBox="1"/>
      </cdr:nvSpPr>
      <cdr:spPr>
        <a:xfrm xmlns:a="http://schemas.openxmlformats.org/drawingml/2006/main">
          <a:off x="1966745" y="352465"/>
          <a:ext cx="268586" cy="263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l-BE" sz="1600" dirty="0"/>
            <a:t>*</a:t>
          </a:r>
          <a:endParaRPr lang="en-AU" sz="1600" dirty="0"/>
        </a:p>
      </cdr:txBody>
    </cdr:sp>
  </cdr:relSizeAnchor>
  <cdr:relSizeAnchor xmlns:cdr="http://schemas.openxmlformats.org/drawingml/2006/chartDrawing">
    <cdr:from>
      <cdr:x>0.53358</cdr:x>
      <cdr:y>0.2955</cdr:y>
    </cdr:from>
    <cdr:to>
      <cdr:x>0.58544</cdr:x>
      <cdr:y>0.38313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BE4F14DA-08EB-4056-90E4-B1D474050443}"/>
            </a:ext>
          </a:extLst>
        </cdr:cNvPr>
        <cdr:cNvSpPr txBox="1"/>
      </cdr:nvSpPr>
      <cdr:spPr>
        <a:xfrm xmlns:a="http://schemas.openxmlformats.org/drawingml/2006/main">
          <a:off x="2763298" y="888358"/>
          <a:ext cx="268586" cy="263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l-BE" sz="1400" dirty="0"/>
            <a:t>b</a:t>
          </a:r>
          <a:endParaRPr lang="en-AU" sz="1400" dirty="0"/>
        </a:p>
      </cdr:txBody>
    </cdr:sp>
  </cdr:relSizeAnchor>
  <cdr:relSizeAnchor xmlns:cdr="http://schemas.openxmlformats.org/drawingml/2006/chartDrawing">
    <cdr:from>
      <cdr:x>0.70984</cdr:x>
      <cdr:y>0.43725</cdr:y>
    </cdr:from>
    <cdr:to>
      <cdr:x>0.76171</cdr:x>
      <cdr:y>0.52488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BE4F14DA-08EB-4056-90E4-B1D474050443}"/>
            </a:ext>
          </a:extLst>
        </cdr:cNvPr>
        <cdr:cNvSpPr txBox="1"/>
      </cdr:nvSpPr>
      <cdr:spPr>
        <a:xfrm xmlns:a="http://schemas.openxmlformats.org/drawingml/2006/main">
          <a:off x="3676157" y="1314496"/>
          <a:ext cx="268586" cy="263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l-BE" sz="1400" dirty="0"/>
            <a:t>c</a:t>
          </a:r>
          <a:endParaRPr lang="en-AU" sz="1400" dirty="0"/>
        </a:p>
      </cdr:txBody>
    </cdr:sp>
  </cdr:relSizeAnchor>
  <cdr:relSizeAnchor xmlns:cdr="http://schemas.openxmlformats.org/drawingml/2006/chartDrawing">
    <cdr:from>
      <cdr:x>0.88624</cdr:x>
      <cdr:y>0.64864</cdr:y>
    </cdr:from>
    <cdr:to>
      <cdr:x>0.93811</cdr:x>
      <cdr:y>0.73627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BE4F14DA-08EB-4056-90E4-B1D474050443}"/>
            </a:ext>
          </a:extLst>
        </cdr:cNvPr>
        <cdr:cNvSpPr txBox="1"/>
      </cdr:nvSpPr>
      <cdr:spPr>
        <a:xfrm xmlns:a="http://schemas.openxmlformats.org/drawingml/2006/main">
          <a:off x="4589695" y="1949984"/>
          <a:ext cx="268586" cy="263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l-BE" sz="1400" dirty="0"/>
            <a:t>c</a:t>
          </a:r>
          <a:endParaRPr lang="en-AU" sz="1400" dirty="0"/>
        </a:p>
      </cdr:txBody>
    </cdr:sp>
  </cdr:relSizeAnchor>
  <cdr:relSizeAnchor xmlns:cdr="http://schemas.openxmlformats.org/drawingml/2006/chartDrawing">
    <cdr:from>
      <cdr:x>0.55114</cdr:x>
      <cdr:y>0.3081</cdr:y>
    </cdr:from>
    <cdr:to>
      <cdr:x>0.603</cdr:x>
      <cdr:y>0.39573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58677415-0280-43EB-AC24-F6CA48C5F700}"/>
            </a:ext>
          </a:extLst>
        </cdr:cNvPr>
        <cdr:cNvSpPr txBox="1"/>
      </cdr:nvSpPr>
      <cdr:spPr>
        <a:xfrm xmlns:a="http://schemas.openxmlformats.org/drawingml/2006/main">
          <a:off x="2854238" y="926237"/>
          <a:ext cx="268586" cy="263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l-BE" sz="1600" dirty="0"/>
            <a:t>*</a:t>
          </a:r>
          <a:endParaRPr lang="en-AU" sz="1600" dirty="0"/>
        </a:p>
      </cdr:txBody>
    </cdr:sp>
  </cdr:relSizeAnchor>
  <cdr:relSizeAnchor xmlns:cdr="http://schemas.openxmlformats.org/drawingml/2006/chartDrawing">
    <cdr:from>
      <cdr:x>0.72621</cdr:x>
      <cdr:y>0.44969</cdr:y>
    </cdr:from>
    <cdr:to>
      <cdr:x>0.77807</cdr:x>
      <cdr:y>0.53733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58677415-0280-43EB-AC24-F6CA48C5F700}"/>
            </a:ext>
          </a:extLst>
        </cdr:cNvPr>
        <cdr:cNvSpPr txBox="1"/>
      </cdr:nvSpPr>
      <cdr:spPr>
        <a:xfrm xmlns:a="http://schemas.openxmlformats.org/drawingml/2006/main">
          <a:off x="3760920" y="1351901"/>
          <a:ext cx="268586" cy="263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l-BE" sz="1600" dirty="0"/>
            <a:t>*</a:t>
          </a:r>
          <a:endParaRPr lang="en-AU" sz="16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0.05186</cdr:x>
      <cdr:y>0.08763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AF62EE33-EB93-417F-97D7-666B20FE13B7}"/>
            </a:ext>
          </a:extLst>
        </cdr:cNvPr>
        <cdr:cNvSpPr txBox="1"/>
      </cdr:nvSpPr>
      <cdr:spPr>
        <a:xfrm xmlns:a="http://schemas.openxmlformats.org/drawingml/2006/main">
          <a:off x="-10861972" y="-19340232"/>
          <a:ext cx="268586" cy="263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l-BE" sz="1600" i="1" dirty="0"/>
            <a:t>a</a:t>
          </a:r>
          <a:endParaRPr lang="en-AU" sz="1600" i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0.83546</cdr:x>
      <cdr:y>0.28531</cdr:y>
    </cdr:from>
    <cdr:to>
      <cdr:x>0.88936</cdr:x>
      <cdr:y>0.38769</cdr:y>
    </cdr:to>
    <cdr:sp macro="" textlink="">
      <cdr:nvSpPr>
        <cdr:cNvPr id="2" name="TextBox 39">
          <a:extLst xmlns:a="http://schemas.openxmlformats.org/drawingml/2006/main">
            <a:ext uri="{FF2B5EF4-FFF2-40B4-BE49-F238E27FC236}">
              <a16:creationId xmlns:a16="http://schemas.microsoft.com/office/drawing/2014/main" id="{7EECEEA8-8425-4E8B-BF5A-80D76BF68A43}"/>
            </a:ext>
          </a:extLst>
        </cdr:cNvPr>
        <cdr:cNvSpPr txBox="1"/>
      </cdr:nvSpPr>
      <cdr:spPr>
        <a:xfrm xmlns:a="http://schemas.openxmlformats.org/drawingml/2006/main">
          <a:off x="4327993" y="857629"/>
          <a:ext cx="27924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400" dirty="0"/>
            <a:t>b</a:t>
          </a:r>
        </a:p>
      </cdr:txBody>
    </cdr:sp>
  </cdr:relSizeAnchor>
  <cdr:relSizeAnchor xmlns:cdr="http://schemas.openxmlformats.org/drawingml/2006/chartDrawing">
    <cdr:from>
      <cdr:x>0.42009</cdr:x>
      <cdr:y>0.46604</cdr:y>
    </cdr:from>
    <cdr:to>
      <cdr:x>0.4907</cdr:x>
      <cdr:y>0.56843</cdr:y>
    </cdr:to>
    <cdr:sp macro="" textlink="">
      <cdr:nvSpPr>
        <cdr:cNvPr id="3" name="TextBox 39">
          <a:extLst xmlns:a="http://schemas.openxmlformats.org/drawingml/2006/main">
            <a:ext uri="{FF2B5EF4-FFF2-40B4-BE49-F238E27FC236}">
              <a16:creationId xmlns:a16="http://schemas.microsoft.com/office/drawing/2014/main" id="{7EECEEA8-8425-4E8B-BF5A-80D76BF68A43}"/>
            </a:ext>
          </a:extLst>
        </cdr:cNvPr>
        <cdr:cNvSpPr txBox="1"/>
      </cdr:nvSpPr>
      <cdr:spPr>
        <a:xfrm xmlns:a="http://schemas.openxmlformats.org/drawingml/2006/main">
          <a:off x="2176212" y="1400909"/>
          <a:ext cx="365806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400" dirty="0"/>
            <a:t>ab</a:t>
          </a:r>
        </a:p>
      </cdr:txBody>
    </cdr:sp>
  </cdr:relSizeAnchor>
  <cdr:relSizeAnchor xmlns:cdr="http://schemas.openxmlformats.org/drawingml/2006/chartDrawing">
    <cdr:from>
      <cdr:x>0.84496</cdr:x>
      <cdr:y>0.55339</cdr:y>
    </cdr:from>
    <cdr:to>
      <cdr:x>0.89887</cdr:x>
      <cdr:y>0.65578</cdr:y>
    </cdr:to>
    <cdr:sp macro="" textlink="">
      <cdr:nvSpPr>
        <cdr:cNvPr id="4" name="TextBox 39">
          <a:extLst xmlns:a="http://schemas.openxmlformats.org/drawingml/2006/main">
            <a:ext uri="{FF2B5EF4-FFF2-40B4-BE49-F238E27FC236}">
              <a16:creationId xmlns:a16="http://schemas.microsoft.com/office/drawing/2014/main" id="{BE4BF482-0437-4A0D-8F9D-4E73DD3A4A7A}"/>
            </a:ext>
          </a:extLst>
        </cdr:cNvPr>
        <cdr:cNvSpPr txBox="1"/>
      </cdr:nvSpPr>
      <cdr:spPr>
        <a:xfrm xmlns:a="http://schemas.openxmlformats.org/drawingml/2006/main">
          <a:off x="4377237" y="1663491"/>
          <a:ext cx="27924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400"/>
            <a:t>b</a:t>
          </a:r>
        </a:p>
      </cdr:txBody>
    </cdr:sp>
  </cdr:relSizeAnchor>
  <cdr:relSizeAnchor xmlns:cdr="http://schemas.openxmlformats.org/drawingml/2006/chartDrawing">
    <cdr:from>
      <cdr:x>0.21754</cdr:x>
      <cdr:y>0.0785</cdr:y>
    </cdr:from>
    <cdr:to>
      <cdr:x>0.2699</cdr:x>
      <cdr:y>0.18089</cdr:y>
    </cdr:to>
    <cdr:sp macro="" textlink="">
      <cdr:nvSpPr>
        <cdr:cNvPr id="5" name="TextBox 39">
          <a:extLst xmlns:a="http://schemas.openxmlformats.org/drawingml/2006/main">
            <a:ext uri="{FF2B5EF4-FFF2-40B4-BE49-F238E27FC236}">
              <a16:creationId xmlns:a16="http://schemas.microsoft.com/office/drawing/2014/main" id="{01C7DEFB-767B-4997-B59C-5BD3F829BB7E}"/>
            </a:ext>
          </a:extLst>
        </cdr:cNvPr>
        <cdr:cNvSpPr txBox="1"/>
      </cdr:nvSpPr>
      <cdr:spPr>
        <a:xfrm xmlns:a="http://schemas.openxmlformats.org/drawingml/2006/main">
          <a:off x="1126959" y="235971"/>
          <a:ext cx="2712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400" dirty="0"/>
            <a:t>a</a:t>
          </a:r>
        </a:p>
      </cdr:txBody>
    </cdr:sp>
  </cdr:relSizeAnchor>
  <cdr:relSizeAnchor xmlns:cdr="http://schemas.openxmlformats.org/drawingml/2006/chartDrawing">
    <cdr:from>
      <cdr:x>0.42325</cdr:x>
      <cdr:y>0.17181</cdr:y>
    </cdr:from>
    <cdr:to>
      <cdr:x>0.47561</cdr:x>
      <cdr:y>0.27419</cdr:y>
    </cdr:to>
    <cdr:sp macro="" textlink="">
      <cdr:nvSpPr>
        <cdr:cNvPr id="6" name="TextBox 39">
          <a:extLst xmlns:a="http://schemas.openxmlformats.org/drawingml/2006/main">
            <a:ext uri="{FF2B5EF4-FFF2-40B4-BE49-F238E27FC236}">
              <a16:creationId xmlns:a16="http://schemas.microsoft.com/office/drawing/2014/main" id="{4F643589-4CF0-4BDA-9212-F6568055DA01}"/>
            </a:ext>
          </a:extLst>
        </cdr:cNvPr>
        <cdr:cNvSpPr txBox="1"/>
      </cdr:nvSpPr>
      <cdr:spPr>
        <a:xfrm xmlns:a="http://schemas.openxmlformats.org/drawingml/2006/main">
          <a:off x="2192610" y="516453"/>
          <a:ext cx="2712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400" dirty="0"/>
            <a:t>a</a:t>
          </a:r>
        </a:p>
      </cdr:txBody>
    </cdr:sp>
  </cdr:relSizeAnchor>
  <cdr:relSizeAnchor xmlns:cdr="http://schemas.openxmlformats.org/drawingml/2006/chartDrawing">
    <cdr:from>
      <cdr:x>0.6158</cdr:x>
      <cdr:y>0.26479</cdr:y>
    </cdr:from>
    <cdr:to>
      <cdr:x>0.68641</cdr:x>
      <cdr:y>0.36717</cdr:y>
    </cdr:to>
    <cdr:sp macro="" textlink="">
      <cdr:nvSpPr>
        <cdr:cNvPr id="7" name="TextBox 39">
          <a:extLst xmlns:a="http://schemas.openxmlformats.org/drawingml/2006/main">
            <a:ext uri="{FF2B5EF4-FFF2-40B4-BE49-F238E27FC236}">
              <a16:creationId xmlns:a16="http://schemas.microsoft.com/office/drawing/2014/main" id="{4F643589-4CF0-4BDA-9212-F6568055DA01}"/>
            </a:ext>
          </a:extLst>
        </cdr:cNvPr>
        <cdr:cNvSpPr txBox="1"/>
      </cdr:nvSpPr>
      <cdr:spPr>
        <a:xfrm xmlns:a="http://schemas.openxmlformats.org/drawingml/2006/main">
          <a:off x="3190072" y="795950"/>
          <a:ext cx="365806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400" dirty="0"/>
            <a:t>ab</a:t>
          </a:r>
        </a:p>
      </cdr:txBody>
    </cdr:sp>
  </cdr:relSizeAnchor>
  <cdr:relSizeAnchor xmlns:cdr="http://schemas.openxmlformats.org/drawingml/2006/chartDrawing">
    <cdr:from>
      <cdr:x>0.23123</cdr:x>
      <cdr:y>0.08898</cdr:y>
    </cdr:from>
    <cdr:to>
      <cdr:x>0.28812</cdr:x>
      <cdr:y>0.20161</cdr:y>
    </cdr:to>
    <cdr:sp macro="" textlink="">
      <cdr:nvSpPr>
        <cdr:cNvPr id="8" name="TextBox 39">
          <a:extLst xmlns:a="http://schemas.openxmlformats.org/drawingml/2006/main">
            <a:ext uri="{FF2B5EF4-FFF2-40B4-BE49-F238E27FC236}">
              <a16:creationId xmlns:a16="http://schemas.microsoft.com/office/drawing/2014/main" id="{4F643589-4CF0-4BDA-9212-F6568055DA01}"/>
            </a:ext>
          </a:extLst>
        </cdr:cNvPr>
        <cdr:cNvSpPr txBox="1"/>
      </cdr:nvSpPr>
      <cdr:spPr>
        <a:xfrm xmlns:a="http://schemas.openxmlformats.org/drawingml/2006/main">
          <a:off x="1197876" y="267479"/>
          <a:ext cx="29471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600" dirty="0"/>
            <a:t>*</a:t>
          </a:r>
        </a:p>
      </cdr:txBody>
    </cdr:sp>
  </cdr:relSizeAnchor>
  <cdr:relSizeAnchor xmlns:cdr="http://schemas.openxmlformats.org/drawingml/2006/chartDrawing">
    <cdr:from>
      <cdr:x>0.44801</cdr:x>
      <cdr:y>0.18089</cdr:y>
    </cdr:from>
    <cdr:to>
      <cdr:x>0.46325</cdr:x>
      <cdr:y>0.29351</cdr:y>
    </cdr:to>
    <cdr:sp macro="" textlink="">
      <cdr:nvSpPr>
        <cdr:cNvPr id="9" name="TextBox 39">
          <a:extLst xmlns:a="http://schemas.openxmlformats.org/drawingml/2006/main">
            <a:ext uri="{FF2B5EF4-FFF2-40B4-BE49-F238E27FC236}">
              <a16:creationId xmlns:a16="http://schemas.microsoft.com/office/drawing/2014/main" id="{E1BE9D1C-96B6-47A2-9BF0-E8D3C38217E4}"/>
            </a:ext>
          </a:extLst>
        </cdr:cNvPr>
        <cdr:cNvSpPr txBox="1"/>
      </cdr:nvSpPr>
      <cdr:spPr>
        <a:xfrm xmlns:a="http://schemas.openxmlformats.org/drawingml/2006/main">
          <a:off x="2320883" y="543748"/>
          <a:ext cx="78922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600" dirty="0"/>
            <a:t>*</a:t>
          </a:r>
        </a:p>
      </cdr:txBody>
    </cdr:sp>
  </cdr:relSizeAnchor>
  <cdr:relSizeAnchor xmlns:cdr="http://schemas.openxmlformats.org/drawingml/2006/chartDrawing">
    <cdr:from>
      <cdr:x>0.64837</cdr:x>
      <cdr:y>0.27575</cdr:y>
    </cdr:from>
    <cdr:to>
      <cdr:x>0.71175</cdr:x>
      <cdr:y>0.40071</cdr:y>
    </cdr:to>
    <cdr:sp macro="" textlink="">
      <cdr:nvSpPr>
        <cdr:cNvPr id="10" name="TextBox 39">
          <a:extLst xmlns:a="http://schemas.openxmlformats.org/drawingml/2006/main">
            <a:ext uri="{FF2B5EF4-FFF2-40B4-BE49-F238E27FC236}">
              <a16:creationId xmlns:a16="http://schemas.microsoft.com/office/drawing/2014/main" id="{E1BE9D1C-96B6-47A2-9BF0-E8D3C38217E4}"/>
            </a:ext>
          </a:extLst>
        </cdr:cNvPr>
        <cdr:cNvSpPr txBox="1"/>
      </cdr:nvSpPr>
      <cdr:spPr>
        <a:xfrm xmlns:a="http://schemas.openxmlformats.org/drawingml/2006/main">
          <a:off x="3358816" y="828912"/>
          <a:ext cx="328334" cy="37562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600" dirty="0"/>
            <a:t>*</a:t>
          </a:r>
        </a:p>
      </cdr:txBody>
    </cdr:sp>
  </cdr:relSizeAnchor>
  <cdr:relSizeAnchor xmlns:cdr="http://schemas.openxmlformats.org/drawingml/2006/chartDrawing">
    <cdr:from>
      <cdr:x>0.85111</cdr:x>
      <cdr:y>0.30002</cdr:y>
    </cdr:from>
    <cdr:to>
      <cdr:x>0.91449</cdr:x>
      <cdr:y>0.42498</cdr:y>
    </cdr:to>
    <cdr:sp macro="" textlink="">
      <cdr:nvSpPr>
        <cdr:cNvPr id="11" name="TextBox 39">
          <a:extLst xmlns:a="http://schemas.openxmlformats.org/drawingml/2006/main">
            <a:ext uri="{FF2B5EF4-FFF2-40B4-BE49-F238E27FC236}">
              <a16:creationId xmlns:a16="http://schemas.microsoft.com/office/drawing/2014/main" id="{E1BE9D1C-96B6-47A2-9BF0-E8D3C38217E4}"/>
            </a:ext>
          </a:extLst>
        </cdr:cNvPr>
        <cdr:cNvSpPr txBox="1"/>
      </cdr:nvSpPr>
      <cdr:spPr>
        <a:xfrm xmlns:a="http://schemas.openxmlformats.org/drawingml/2006/main">
          <a:off x="4409094" y="901846"/>
          <a:ext cx="328334" cy="37563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600"/>
            <a:t>*</a:t>
          </a:r>
        </a:p>
      </cdr:txBody>
    </cdr:sp>
  </cdr:relSizeAnchor>
  <cdr:relSizeAnchor xmlns:cdr="http://schemas.openxmlformats.org/drawingml/2006/chartDrawing">
    <cdr:from>
      <cdr:x>0.22525</cdr:x>
      <cdr:y>0.35177</cdr:y>
    </cdr:from>
    <cdr:to>
      <cdr:x>0.27761</cdr:x>
      <cdr:y>0.45416</cdr:y>
    </cdr:to>
    <cdr:sp macro="" textlink="">
      <cdr:nvSpPr>
        <cdr:cNvPr id="12" name="TextBox 39">
          <a:extLst xmlns:a="http://schemas.openxmlformats.org/drawingml/2006/main">
            <a:ext uri="{FF2B5EF4-FFF2-40B4-BE49-F238E27FC236}">
              <a16:creationId xmlns:a16="http://schemas.microsoft.com/office/drawing/2014/main" id="{ED3CF372-3CA6-4C93-AD6A-C0D506142970}"/>
            </a:ext>
          </a:extLst>
        </cdr:cNvPr>
        <cdr:cNvSpPr txBox="1"/>
      </cdr:nvSpPr>
      <cdr:spPr>
        <a:xfrm xmlns:a="http://schemas.openxmlformats.org/drawingml/2006/main">
          <a:off x="1166894" y="1057417"/>
          <a:ext cx="2712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400" dirty="0"/>
            <a:t>a</a:t>
          </a:r>
        </a:p>
      </cdr:txBody>
    </cdr:sp>
  </cdr:relSizeAnchor>
  <cdr:relSizeAnchor xmlns:cdr="http://schemas.openxmlformats.org/drawingml/2006/chartDrawing">
    <cdr:from>
      <cdr:x>0.63727</cdr:x>
      <cdr:y>0.51723</cdr:y>
    </cdr:from>
    <cdr:to>
      <cdr:x>0.69118</cdr:x>
      <cdr:y>0.61962</cdr:y>
    </cdr:to>
    <cdr:sp macro="" textlink="">
      <cdr:nvSpPr>
        <cdr:cNvPr id="13" name="TextBox 39">
          <a:extLst xmlns:a="http://schemas.openxmlformats.org/drawingml/2006/main">
            <a:ext uri="{FF2B5EF4-FFF2-40B4-BE49-F238E27FC236}">
              <a16:creationId xmlns:a16="http://schemas.microsoft.com/office/drawing/2014/main" id="{ED3CF372-3CA6-4C93-AD6A-C0D506142970}"/>
            </a:ext>
          </a:extLst>
        </cdr:cNvPr>
        <cdr:cNvSpPr txBox="1"/>
      </cdr:nvSpPr>
      <cdr:spPr>
        <a:xfrm xmlns:a="http://schemas.openxmlformats.org/drawingml/2006/main">
          <a:off x="3301329" y="1554797"/>
          <a:ext cx="27924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400" dirty="0"/>
            <a:t>b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0.05638</cdr:x>
      <cdr:y>0.11263</cdr:y>
    </cdr:to>
    <cdr:sp macro="" textlink="">
      <cdr:nvSpPr>
        <cdr:cNvPr id="14" name="TextBox 39">
          <a:extLst xmlns:a="http://schemas.openxmlformats.org/drawingml/2006/main">
            <a:ext uri="{FF2B5EF4-FFF2-40B4-BE49-F238E27FC236}">
              <a16:creationId xmlns:a16="http://schemas.microsoft.com/office/drawing/2014/main" id="{ED3CF372-3CA6-4C93-AD6A-C0D506142970}"/>
            </a:ext>
          </a:extLst>
        </cdr:cNvPr>
        <cdr:cNvSpPr txBox="1"/>
      </cdr:nvSpPr>
      <cdr:spPr>
        <a:xfrm xmlns:a="http://schemas.openxmlformats.org/drawingml/2006/main">
          <a:off x="0" y="0"/>
          <a:ext cx="292068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600" i="1" dirty="0"/>
            <a:t>b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0.233</cdr:x>
      <cdr:y>0.06121</cdr:y>
    </cdr:from>
    <cdr:to>
      <cdr:x>0.31223</cdr:x>
      <cdr:y>0.15148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CC23833-C447-477E-81FD-6E564D5501BD}"/>
            </a:ext>
          </a:extLst>
        </cdr:cNvPr>
        <cdr:cNvSpPr txBox="1"/>
      </cdr:nvSpPr>
      <cdr:spPr>
        <a:xfrm xmlns:a="http://schemas.openxmlformats.org/drawingml/2006/main">
          <a:off x="1207017" y="183996"/>
          <a:ext cx="410443" cy="271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AU" sz="1600" dirty="0"/>
            <a:t>*</a:t>
          </a:r>
        </a:p>
      </cdr:txBody>
    </cdr:sp>
  </cdr:relSizeAnchor>
  <cdr:relSizeAnchor xmlns:cdr="http://schemas.openxmlformats.org/drawingml/2006/chartDrawing">
    <cdr:from>
      <cdr:x>0.64861</cdr:x>
      <cdr:y>0.20727</cdr:y>
    </cdr:from>
    <cdr:to>
      <cdr:x>0.68227</cdr:x>
      <cdr:y>0.25292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999B3DA-3522-4705-98E3-E4FCC28A4F9E}"/>
            </a:ext>
          </a:extLst>
        </cdr:cNvPr>
        <cdr:cNvSpPr txBox="1"/>
      </cdr:nvSpPr>
      <cdr:spPr>
        <a:xfrm xmlns:a="http://schemas.openxmlformats.org/drawingml/2006/main">
          <a:off x="3360084" y="623040"/>
          <a:ext cx="174328" cy="137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600" dirty="0"/>
            <a:t>*</a:t>
          </a:r>
        </a:p>
      </cdr:txBody>
    </cdr:sp>
  </cdr:relSizeAnchor>
  <cdr:relSizeAnchor xmlns:cdr="http://schemas.openxmlformats.org/drawingml/2006/chartDrawing">
    <cdr:from>
      <cdr:x>0.85418</cdr:x>
      <cdr:y>0.26496</cdr:y>
    </cdr:from>
    <cdr:to>
      <cdr:x>0.9334</cdr:x>
      <cdr:y>0.35524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7999B3DA-3522-4705-98E3-E4FCC28A4F9E}"/>
            </a:ext>
          </a:extLst>
        </cdr:cNvPr>
        <cdr:cNvSpPr txBox="1"/>
      </cdr:nvSpPr>
      <cdr:spPr>
        <a:xfrm xmlns:a="http://schemas.openxmlformats.org/drawingml/2006/main">
          <a:off x="4424999" y="796462"/>
          <a:ext cx="410392" cy="2713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600" dirty="0"/>
            <a:t>*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49049"/>
            <a:ext cx="18176081" cy="10528100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883154"/>
            <a:ext cx="16037719" cy="7301067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4811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764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39080"/>
            <a:ext cx="18443377" cy="12579118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37201"/>
            <a:ext cx="18443377" cy="661506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999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0077"/>
            <a:ext cx="9088041" cy="191871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0077"/>
            <a:ext cx="9088041" cy="191871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0327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0022"/>
            <a:ext cx="18443377" cy="58450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13073"/>
            <a:ext cx="9046274" cy="3633032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46105"/>
            <a:ext cx="9046274" cy="162471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13073"/>
            <a:ext cx="9090826" cy="3633032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46105"/>
            <a:ext cx="9090826" cy="162471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821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8187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1763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6019"/>
            <a:ext cx="6896776" cy="7056067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4048"/>
            <a:ext cx="10825460" cy="21490205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72087"/>
            <a:ext cx="6896776" cy="16807162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956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6019"/>
            <a:ext cx="6896776" cy="7056067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4048"/>
            <a:ext cx="10825460" cy="21490205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72087"/>
            <a:ext cx="6896776" cy="16807162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99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1124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0015"/>
            <a:ext cx="4610844" cy="256272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0015"/>
            <a:ext cx="13565237" cy="2562724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115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0022"/>
            <a:ext cx="18443377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0077"/>
            <a:ext cx="18443377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28274"/>
            <a:ext cx="4811316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7C9BC-313C-4C71-902A-34F98E927F68}" type="datetimeFigureOut">
              <a:rPr lang="en-AU" smtClean="0"/>
              <a:t>1/09/2017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28274"/>
            <a:ext cx="721697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28274"/>
            <a:ext cx="4811316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F7738-B728-44F7-9EF7-54451DD373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227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12" Type="http://schemas.openxmlformats.org/officeDocument/2006/relationships/chart" Target="../charts/chart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chart" Target="../charts/chart3.xml"/><Relationship Id="rId5" Type="http://schemas.openxmlformats.org/officeDocument/2006/relationships/image" Target="../media/image3.gif"/><Relationship Id="rId10" Type="http://schemas.openxmlformats.org/officeDocument/2006/relationships/chart" Target="../charts/chart2.xml"/><Relationship Id="rId4" Type="http://schemas.openxmlformats.org/officeDocument/2006/relationships/hyperlink" Target="http://ibream.org/" TargetMode="External"/><Relationship Id="rId9" Type="http://schemas.openxmlformats.org/officeDocument/2006/relationships/chart" Target="../charts/chart1.xml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l="-33000" t="16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4F2AA80C-788A-4841-AE09-6B41BBEA6251}"/>
              </a:ext>
            </a:extLst>
          </p:cNvPr>
          <p:cNvSpPr/>
          <p:nvPr/>
        </p:nvSpPr>
        <p:spPr>
          <a:xfrm>
            <a:off x="0" y="0"/>
            <a:ext cx="21383625" cy="4824059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  <a:ln w="444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84B47A-0E5A-42EB-89AB-24A129692DEC}"/>
              </a:ext>
            </a:extLst>
          </p:cNvPr>
          <p:cNvSpPr/>
          <p:nvPr/>
        </p:nvSpPr>
        <p:spPr>
          <a:xfrm>
            <a:off x="26596" y="-66425"/>
            <a:ext cx="21383625" cy="2049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AU" sz="6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Successful cryopreservation of African wild dog (</a:t>
            </a:r>
            <a:r>
              <a:rPr lang="en-AU" sz="6000" b="1" i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Lycaon</a:t>
            </a:r>
            <a:r>
              <a:rPr lang="en-AU" sz="60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6000" b="1" i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pictus</a:t>
            </a:r>
            <a:r>
              <a:rPr lang="en-AU" sz="6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spermatozoa: Towards developing the frozen zoo. </a:t>
            </a:r>
            <a:endParaRPr lang="en-AU" sz="6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56CA58-B99E-4E2C-B82E-17143AB28524}"/>
              </a:ext>
            </a:extLst>
          </p:cNvPr>
          <p:cNvSpPr/>
          <p:nvPr/>
        </p:nvSpPr>
        <p:spPr>
          <a:xfrm>
            <a:off x="1768978" y="1749812"/>
            <a:ext cx="17604105" cy="3084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A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F. Van den Berghe</a:t>
            </a:r>
            <a:r>
              <a:rPr lang="en-AU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1,2</a:t>
            </a:r>
            <a:r>
              <a:rPr lang="en-A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M.C.J. Paris</a:t>
            </a:r>
            <a:r>
              <a:rPr lang="en-AU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1,2,3</a:t>
            </a:r>
            <a:r>
              <a:rPr lang="en-A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Z. Sarnyai</a:t>
            </a:r>
            <a:r>
              <a:rPr lang="en-AU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A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M.B. Briggs</a:t>
            </a:r>
            <a:r>
              <a:rPr lang="en-AU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A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W.K. Farstad</a:t>
            </a:r>
            <a:r>
              <a:rPr lang="en-AU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A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D.B.B.P. Paris</a:t>
            </a:r>
            <a:r>
              <a:rPr lang="en-AU" sz="32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A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AU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A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College of Public Health, Medical and Veterinary Sciences, James Cook University, Townsville, QLD, Australia</a:t>
            </a: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AU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A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Institute for Breeding Rare and Endangered African Mammals, Edinburgh, UK</a:t>
            </a: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AU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A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Wageningen Livestock Research, Wageningen, The Netherlands</a:t>
            </a: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AU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A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African Predator Conservation Research Organization,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Vegas, Nevada, USA</a:t>
            </a:r>
            <a:endParaRPr lang="en-A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n-AU" sz="24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AU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Department of Production Animal Clinical Sciences, Norwegian University of Life Sciences, Oslo, Norway</a:t>
            </a:r>
            <a:endParaRPr lang="en-A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D78E51-3EDF-4FB5-86CF-1F34AF3223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44" y="1820326"/>
            <a:ext cx="3375173" cy="1776654"/>
          </a:xfrm>
          <a:prstGeom prst="rect">
            <a:avLst/>
          </a:prstGeom>
        </p:spPr>
      </p:pic>
      <p:pic>
        <p:nvPicPr>
          <p:cNvPr id="7" name="Picture 2" descr="logo">
            <a:hlinkClick r:id="rId4"/>
            <a:extLst>
              <a:ext uri="{FF2B5EF4-FFF2-40B4-BE49-F238E27FC236}">
                <a16:creationId xmlns:a16="http://schemas.microsoft.com/office/drawing/2014/main" id="{C11ADD03-69C0-496C-9F1B-B1A59B97A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35" y="3447611"/>
            <a:ext cx="2743201" cy="112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9B23B3-3F4D-42C9-9938-ACFCEAF4BF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9016" y1="7087" x2="59016" y2="7087"/>
                        <a14:foregroundMark x1="26230" y1="63780" x2="26230" y2="63780"/>
                        <a14:foregroundMark x1="22131" y1="56693" x2="22131" y2="56693"/>
                        <a14:foregroundMark x1="13934" y1="55906" x2="13934" y2="55906"/>
                        <a14:foregroundMark x1="13934" y1="66142" x2="13934" y2="66142"/>
                        <a14:foregroundMark x1="12295" y1="59843" x2="12295" y2="59843"/>
                        <a14:foregroundMark x1="24590" y1="69291" x2="24590" y2="69291"/>
                        <a14:foregroundMark x1="33607" y1="64567" x2="33607" y2="64567"/>
                        <a14:foregroundMark x1="34426" y1="53543" x2="34426" y2="53543"/>
                        <a14:foregroundMark x1="33607" y1="83465" x2="33607" y2="83465"/>
                        <a14:foregroundMark x1="42623" y1="78740" x2="42623" y2="78740"/>
                        <a14:foregroundMark x1="70492" y1="10236" x2="70492" y2="10236"/>
                        <a14:foregroundMark x1="95902" y1="37795" x2="95902" y2="37795"/>
                        <a14:foregroundMark x1="29508" y1="54331" x2="29508" y2="54331"/>
                        <a14:backgroundMark x1="30328" y1="1575" x2="30328" y2="1575"/>
                        <a14:backgroundMark x1="35246" y1="787" x2="35246" y2="787"/>
                        <a14:backgroundMark x1="98361" y1="32283" x2="98361" y2="32283"/>
                        <a14:backgroundMark x1="83607" y1="6299" x2="83607" y2="6299"/>
                        <a14:backgroundMark x1="51639" y1="3150" x2="51639" y2="3150"/>
                        <a14:backgroundMark x1="97541" y1="34646" x2="97541" y2="34646"/>
                        <a14:backgroundMark x1="96721" y1="40945" x2="96721" y2="409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35404" y="3150387"/>
            <a:ext cx="1302971" cy="13563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7BB81C-1D3F-44DD-8BCC-A3F23FD91F76}"/>
              </a:ext>
            </a:extLst>
          </p:cNvPr>
          <p:cNvSpPr/>
          <p:nvPr/>
        </p:nvSpPr>
        <p:spPr>
          <a:xfrm>
            <a:off x="6763" y="4917820"/>
            <a:ext cx="10509866" cy="52014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nl-BE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endParaRPr lang="en-AU" sz="4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AU" sz="3600" dirty="0"/>
              <a:t>Development of assisted breeding techniques can aid conservation &amp; management of the endangered African wild dog (</a:t>
            </a:r>
            <a:r>
              <a:rPr lang="en-AU" sz="3600" i="1" dirty="0" err="1"/>
              <a:t>Lycaon</a:t>
            </a:r>
            <a:r>
              <a:rPr lang="en-AU" sz="3600" i="1" dirty="0"/>
              <a:t> </a:t>
            </a:r>
            <a:r>
              <a:rPr lang="en-AU" sz="3600" i="1" dirty="0" err="1"/>
              <a:t>pictus</a:t>
            </a:r>
            <a:r>
              <a:rPr lang="en-AU" sz="3600" dirty="0"/>
              <a:t>). Previous attempts to freeze sperm from this species have proven unsuccessful with sperm motility dropping to nearly 0% within 2 h of thawing. The aim of this study was to improve the freezing success of African wild dog sperm by testing two routinely used canine cryopreservation protocols.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A84419-0E83-4C18-99E4-F59A98A9FE06}"/>
              </a:ext>
            </a:extLst>
          </p:cNvPr>
          <p:cNvSpPr/>
          <p:nvPr/>
        </p:nvSpPr>
        <p:spPr>
          <a:xfrm>
            <a:off x="-26596" y="10074493"/>
            <a:ext cx="14383433" cy="816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numCol="1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Methods</a:t>
            </a:r>
            <a:endParaRPr lang="en-AU" sz="4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C04BF0-0F9C-4348-A100-542C591F4E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56" y="24973965"/>
            <a:ext cx="5171605" cy="38564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4E8736-EF21-4AE6-815F-C80A45E8D45F}"/>
              </a:ext>
            </a:extLst>
          </p:cNvPr>
          <p:cNvSpPr txBox="1"/>
          <p:nvPr/>
        </p:nvSpPr>
        <p:spPr>
          <a:xfrm>
            <a:off x="5305221" y="27361444"/>
            <a:ext cx="49053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1. </a:t>
            </a:r>
            <a:r>
              <a:rPr lang="en-A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DNA fragmented (green-FIT-C) and intact (blue-Hoechst 33342) African wild dog sperm heads evaluated by TUNEL.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A8BF42-9DE6-4FD2-B27D-17D97352AB71}"/>
              </a:ext>
            </a:extLst>
          </p:cNvPr>
          <p:cNvSpPr/>
          <p:nvPr/>
        </p:nvSpPr>
        <p:spPr>
          <a:xfrm>
            <a:off x="2565859" y="11473377"/>
            <a:ext cx="82770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>
                  <a:lumMod val="50000"/>
                </a:schemeClr>
              </a:buClr>
            </a:pPr>
            <a:r>
              <a:rPr lang="en-AU" sz="3200" dirty="0"/>
              <a:t>volume, colour, pH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r>
              <a:rPr lang="en-AU" sz="3200" dirty="0"/>
              <a:t>motility, viability, morphology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r>
              <a:rPr lang="en-AU" sz="3200" dirty="0"/>
              <a:t>sperm number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r>
              <a:rPr lang="en-AU" sz="3200" dirty="0"/>
              <a:t>acrosome status, DNA integrity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endParaRPr lang="en-AU" sz="3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3396F9-C6B2-460C-B563-0B6487BD8232}"/>
              </a:ext>
            </a:extLst>
          </p:cNvPr>
          <p:cNvSpPr/>
          <p:nvPr/>
        </p:nvSpPr>
        <p:spPr>
          <a:xfrm>
            <a:off x="-29209" y="12141321"/>
            <a:ext cx="2321469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1625"/>
              </a:spcAft>
              <a:buClr>
                <a:schemeClr val="accent2">
                  <a:lumMod val="50000"/>
                </a:schemeClr>
              </a:buClr>
            </a:pPr>
            <a:r>
              <a:rPr lang="en-A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 Analysis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F18753-3759-439F-BD25-596AAB0710F2}"/>
              </a:ext>
            </a:extLst>
          </p:cNvPr>
          <p:cNvSpPr/>
          <p:nvPr/>
        </p:nvSpPr>
        <p:spPr>
          <a:xfrm>
            <a:off x="42946" y="19234845"/>
            <a:ext cx="24704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(7) Freezing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0EDAB5-4CB1-4A7C-A984-4DD95E1D2A8E}"/>
              </a:ext>
            </a:extLst>
          </p:cNvPr>
          <p:cNvSpPr/>
          <p:nvPr/>
        </p:nvSpPr>
        <p:spPr>
          <a:xfrm>
            <a:off x="3348577" y="13738993"/>
            <a:ext cx="2116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288DEA-4809-47C2-A3B2-004B4B1A9E93}"/>
              </a:ext>
            </a:extLst>
          </p:cNvPr>
          <p:cNvSpPr/>
          <p:nvPr/>
        </p:nvSpPr>
        <p:spPr>
          <a:xfrm>
            <a:off x="5910800" y="13758555"/>
            <a:ext cx="2116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C2733A-3D54-4B5D-9549-0E37206B820E}"/>
              </a:ext>
            </a:extLst>
          </p:cNvPr>
          <p:cNvSpPr/>
          <p:nvPr/>
        </p:nvSpPr>
        <p:spPr>
          <a:xfrm>
            <a:off x="3576180" y="14594008"/>
            <a:ext cx="42849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dirty="0" err="1"/>
              <a:t>Tris</a:t>
            </a:r>
            <a:r>
              <a:rPr lang="en-AU" sz="3600" dirty="0"/>
              <a:t>-egg yolk extender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933A45-A0A8-42E6-8D08-CD8B73CA01CB}"/>
              </a:ext>
            </a:extLst>
          </p:cNvPr>
          <p:cNvSpPr/>
          <p:nvPr/>
        </p:nvSpPr>
        <p:spPr>
          <a:xfrm>
            <a:off x="3125134" y="15210818"/>
            <a:ext cx="235410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AU" sz="3200" dirty="0"/>
              <a:t>8% glycerol</a:t>
            </a:r>
          </a:p>
          <a:p>
            <a:pPr algn="r"/>
            <a:r>
              <a:rPr lang="en-AU" sz="3200" dirty="0"/>
              <a:t>20% egg yolk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9BD37C-A7F2-487E-BA80-56E3CB42DF8E}"/>
              </a:ext>
            </a:extLst>
          </p:cNvPr>
          <p:cNvSpPr/>
          <p:nvPr/>
        </p:nvSpPr>
        <p:spPr>
          <a:xfrm>
            <a:off x="66166" y="16135137"/>
            <a:ext cx="43912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(5) Controlled cooling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23522B-1035-4E04-9308-B04C4582DAD6}"/>
              </a:ext>
            </a:extLst>
          </p:cNvPr>
          <p:cNvSpPr/>
          <p:nvPr/>
        </p:nvSpPr>
        <p:spPr>
          <a:xfrm>
            <a:off x="3552292" y="16609333"/>
            <a:ext cx="42901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dirty="0"/>
              <a:t>37ᵒC to 4ᵒC over 2.5 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B852554-C166-4DB5-B4C9-4162A55AEAF2}"/>
              </a:ext>
            </a:extLst>
          </p:cNvPr>
          <p:cNvSpPr/>
          <p:nvPr/>
        </p:nvSpPr>
        <p:spPr>
          <a:xfrm>
            <a:off x="3165473" y="19329550"/>
            <a:ext cx="506459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600" dirty="0"/>
              <a:t>0.25 mL straws</a:t>
            </a:r>
          </a:p>
          <a:p>
            <a:pPr algn="ctr"/>
            <a:r>
              <a:rPr lang="en-AU" sz="3600" dirty="0"/>
              <a:t>10 min at 4 cm above LN</a:t>
            </a:r>
            <a:r>
              <a:rPr lang="en-AU" sz="3600" baseline="-25000" dirty="0"/>
              <a:t>2</a:t>
            </a:r>
            <a:r>
              <a:rPr lang="en-AU" sz="3600" dirty="0"/>
              <a:t>,</a:t>
            </a:r>
          </a:p>
          <a:p>
            <a:pPr algn="ctr"/>
            <a:r>
              <a:rPr lang="en-AU" sz="3600" dirty="0"/>
              <a:t>then plunged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D61E1F-F699-480C-A6D3-EC72E80CB698}"/>
              </a:ext>
            </a:extLst>
          </p:cNvPr>
          <p:cNvSpPr/>
          <p:nvPr/>
        </p:nvSpPr>
        <p:spPr>
          <a:xfrm>
            <a:off x="42946" y="21158759"/>
            <a:ext cx="24112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(8) Thawing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A2DA6A-EDED-4634-9A51-2672B2DBA3E0}"/>
              </a:ext>
            </a:extLst>
          </p:cNvPr>
          <p:cNvSpPr/>
          <p:nvPr/>
        </p:nvSpPr>
        <p:spPr>
          <a:xfrm>
            <a:off x="3549746" y="21135820"/>
            <a:ext cx="4607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dirty="0"/>
              <a:t>37ᵒC water bath, 30 sec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565C7A-7C91-431E-A422-C1E4D41DF60F}"/>
              </a:ext>
            </a:extLst>
          </p:cNvPr>
          <p:cNvSpPr/>
          <p:nvPr/>
        </p:nvSpPr>
        <p:spPr>
          <a:xfrm>
            <a:off x="1273036" y="22645848"/>
            <a:ext cx="8879867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600" dirty="0"/>
              <a:t>Incubated at 37ᵒC</a:t>
            </a:r>
          </a:p>
          <a:p>
            <a:pPr algn="ctr"/>
            <a:r>
              <a:rPr lang="en-AU" sz="3600" dirty="0"/>
              <a:t>motility </a:t>
            </a:r>
            <a:r>
              <a:rPr lang="en-AU" sz="2800" i="1" dirty="0"/>
              <a:t>(5 min, 2h, 4h, 6h, 8h)</a:t>
            </a:r>
          </a:p>
          <a:p>
            <a:pPr algn="ctr"/>
            <a:r>
              <a:rPr lang="en-AU" sz="3600" dirty="0"/>
              <a:t>viability, morphology, acrosome </a:t>
            </a:r>
            <a:r>
              <a:rPr lang="en-AU" sz="2800" i="1" dirty="0"/>
              <a:t>(5 min, 2h, 4h, 6h)</a:t>
            </a:r>
          </a:p>
          <a:p>
            <a:pPr algn="ctr"/>
            <a:r>
              <a:rPr lang="en-AU" sz="3600" dirty="0"/>
              <a:t>DNA integrity </a:t>
            </a:r>
            <a:r>
              <a:rPr lang="en-AU" sz="2800" i="1" dirty="0"/>
              <a:t>(5 min; Fig.1)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E3E0EB-542A-4408-B88E-D1394855C74D}"/>
              </a:ext>
            </a:extLst>
          </p:cNvPr>
          <p:cNvSpPr/>
          <p:nvPr/>
        </p:nvSpPr>
        <p:spPr>
          <a:xfrm>
            <a:off x="49207" y="14578852"/>
            <a:ext cx="2268570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1625"/>
              </a:spcAft>
              <a:buClr>
                <a:schemeClr val="accent2">
                  <a:lumMod val="50000"/>
                </a:schemeClr>
              </a:buClr>
            </a:pPr>
            <a:r>
              <a:rPr lang="en-A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(4) Dilution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8AE930-8B47-4489-8F31-776772D80030}"/>
              </a:ext>
            </a:extLst>
          </p:cNvPr>
          <p:cNvSpPr/>
          <p:nvPr/>
        </p:nvSpPr>
        <p:spPr>
          <a:xfrm>
            <a:off x="3261" y="13733884"/>
            <a:ext cx="3243196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1625"/>
              </a:spcAft>
              <a:buClr>
                <a:schemeClr val="accent2">
                  <a:lumMod val="50000"/>
                </a:schemeClr>
              </a:buClr>
            </a:pPr>
            <a:r>
              <a:rPr lang="en-A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 Samples split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C87A7E-F578-4243-87F4-560D0F319322}"/>
              </a:ext>
            </a:extLst>
          </p:cNvPr>
          <p:cNvSpPr/>
          <p:nvPr/>
        </p:nvSpPr>
        <p:spPr>
          <a:xfrm>
            <a:off x="8891" y="17105052"/>
            <a:ext cx="2268570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1625"/>
              </a:spcAft>
              <a:buClr>
                <a:schemeClr val="accent2">
                  <a:lumMod val="50000"/>
                </a:schemeClr>
              </a:buClr>
            </a:pPr>
            <a:r>
              <a:rPr lang="en-A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(6) Dilution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FCDEB6-0D23-4A77-A274-294D298EC711}"/>
              </a:ext>
            </a:extLst>
          </p:cNvPr>
          <p:cNvSpPr/>
          <p:nvPr/>
        </p:nvSpPr>
        <p:spPr>
          <a:xfrm>
            <a:off x="38486" y="21781199"/>
            <a:ext cx="2268570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1625"/>
              </a:spcAft>
              <a:buClr>
                <a:schemeClr val="accent2">
                  <a:lumMod val="50000"/>
                </a:schemeClr>
              </a:buClr>
            </a:pPr>
            <a:r>
              <a:rPr lang="en-A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(9) Dilution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2C40413-6952-42C0-BFE4-B7BAB6DC07A0}"/>
              </a:ext>
            </a:extLst>
          </p:cNvPr>
          <p:cNvSpPr/>
          <p:nvPr/>
        </p:nvSpPr>
        <p:spPr>
          <a:xfrm>
            <a:off x="-665" y="22535857"/>
            <a:ext cx="2555508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1625"/>
              </a:spcAft>
              <a:buClr>
                <a:schemeClr val="accent2">
                  <a:lumMod val="50000"/>
                </a:schemeClr>
              </a:buClr>
            </a:pPr>
            <a:r>
              <a:rPr lang="en-A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(10) Analysis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EF208A-3E0F-46D3-80DF-CA965BC3714A}"/>
              </a:ext>
            </a:extLst>
          </p:cNvPr>
          <p:cNvSpPr/>
          <p:nvPr/>
        </p:nvSpPr>
        <p:spPr>
          <a:xfrm rot="10800000" flipH="1" flipV="1">
            <a:off x="3914814" y="17852043"/>
            <a:ext cx="1959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200" dirty="0"/>
              <a:t>none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B252D41-E3E0-4B60-B27C-E4C5F96077A8}"/>
              </a:ext>
            </a:extLst>
          </p:cNvPr>
          <p:cNvSpPr/>
          <p:nvPr/>
        </p:nvSpPr>
        <p:spPr>
          <a:xfrm>
            <a:off x="5910800" y="15179184"/>
            <a:ext cx="235410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200" dirty="0"/>
              <a:t>3% glycerol</a:t>
            </a:r>
          </a:p>
          <a:p>
            <a:r>
              <a:rPr lang="en-AU" sz="3200" dirty="0"/>
              <a:t>20% egg yolk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C2EBD66-CD0F-4E72-9A3D-D218E13D5461}"/>
              </a:ext>
            </a:extLst>
          </p:cNvPr>
          <p:cNvSpPr/>
          <p:nvPr/>
        </p:nvSpPr>
        <p:spPr>
          <a:xfrm>
            <a:off x="5940104" y="17288205"/>
            <a:ext cx="52853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 err="1"/>
              <a:t>Tris</a:t>
            </a:r>
            <a:r>
              <a:rPr lang="en-AU" sz="3200" dirty="0"/>
              <a:t>-egg yolk extender</a:t>
            </a:r>
          </a:p>
          <a:p>
            <a:r>
              <a:rPr lang="en-AU" sz="3200" dirty="0"/>
              <a:t>7% glycerol</a:t>
            </a:r>
          </a:p>
          <a:p>
            <a:r>
              <a:rPr lang="en-AU" sz="3200" dirty="0"/>
              <a:t>20% egg yolk</a:t>
            </a:r>
          </a:p>
          <a:p>
            <a:r>
              <a:rPr lang="nl-BE" sz="3200" dirty="0"/>
              <a:t>1% Equex STM</a:t>
            </a:r>
            <a:endParaRPr lang="en-AU" sz="3200" dirty="0"/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B09F8CBF-0FE1-407E-A658-094116710CF7}"/>
              </a:ext>
            </a:extLst>
          </p:cNvPr>
          <p:cNvSpPr/>
          <p:nvPr/>
        </p:nvSpPr>
        <p:spPr>
          <a:xfrm>
            <a:off x="2392718" y="11532750"/>
            <a:ext cx="324251" cy="1916518"/>
          </a:xfrm>
          <a:prstGeom prst="leftBrac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04505" tIns="52252" rIns="104505" bIns="522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48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E493F28-5104-41EB-BDE9-73177EE8B960}"/>
              </a:ext>
            </a:extLst>
          </p:cNvPr>
          <p:cNvSpPr/>
          <p:nvPr/>
        </p:nvSpPr>
        <p:spPr>
          <a:xfrm>
            <a:off x="30685" y="10841338"/>
            <a:ext cx="12655304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625"/>
              </a:spcAft>
              <a:buClr>
                <a:schemeClr val="accent2">
                  <a:lumMod val="50000"/>
                </a:schemeClr>
              </a:buClr>
            </a:pPr>
            <a:r>
              <a:rPr lang="en-AU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 Sperm collected n=4 African wild dogs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528BC57-CF25-41EE-A64F-4DD348B8096C}"/>
              </a:ext>
            </a:extLst>
          </p:cNvPr>
          <p:cNvCxnSpPr>
            <a:cxnSpLocks/>
          </p:cNvCxnSpPr>
          <p:nvPr/>
        </p:nvCxnSpPr>
        <p:spPr>
          <a:xfrm>
            <a:off x="5716417" y="13733884"/>
            <a:ext cx="0" cy="731908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98FD5F7-D0C8-4280-9A85-62C46E732898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5718658" y="15240339"/>
            <a:ext cx="13548" cy="1368994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E9CBAC3-315D-493D-8C0C-7265A0D2F55A}"/>
              </a:ext>
            </a:extLst>
          </p:cNvPr>
          <p:cNvCxnSpPr>
            <a:cxnSpLocks/>
          </p:cNvCxnSpPr>
          <p:nvPr/>
        </p:nvCxnSpPr>
        <p:spPr>
          <a:xfrm>
            <a:off x="5732206" y="17247935"/>
            <a:ext cx="689" cy="2102373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04429CF-88FA-4918-B5F8-4C729F97A009}"/>
              </a:ext>
            </a:extLst>
          </p:cNvPr>
          <p:cNvCxnSpPr>
            <a:cxnSpLocks/>
          </p:cNvCxnSpPr>
          <p:nvPr/>
        </p:nvCxnSpPr>
        <p:spPr>
          <a:xfrm>
            <a:off x="5770120" y="21752667"/>
            <a:ext cx="1132" cy="740597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F28C3666-C062-4218-B74C-49572D8A268E}"/>
              </a:ext>
            </a:extLst>
          </p:cNvPr>
          <p:cNvSpPr/>
          <p:nvPr/>
        </p:nvSpPr>
        <p:spPr>
          <a:xfrm rot="10800000" flipH="1" flipV="1">
            <a:off x="4027759" y="21782779"/>
            <a:ext cx="1959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200" dirty="0"/>
              <a:t>none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63BDE25-C0E0-4803-A901-FFF2942D8D93}"/>
              </a:ext>
            </a:extLst>
          </p:cNvPr>
          <p:cNvSpPr/>
          <p:nvPr/>
        </p:nvSpPr>
        <p:spPr>
          <a:xfrm>
            <a:off x="10709129" y="25469190"/>
            <a:ext cx="10317641" cy="38359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nl-BE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AU" sz="4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AU" sz="3600" dirty="0"/>
              <a:t>Our results demonstrate that using a two-step dilution with TRIS-egg yolk extender containing </a:t>
            </a:r>
            <a:r>
              <a:rPr lang="en-AU" sz="3600" dirty="0" err="1"/>
              <a:t>Equex</a:t>
            </a:r>
            <a:r>
              <a:rPr lang="en-AU" sz="3600" dirty="0"/>
              <a:t> STM yields greatly improved post-thaw quality &amp; longevity in African wild dog sperm; making it suitable for use in artificial insemination.</a:t>
            </a:r>
            <a:endParaRPr lang="en-A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057FB96-84F1-400A-B40B-4FFC6C86DD42}"/>
              </a:ext>
            </a:extLst>
          </p:cNvPr>
          <p:cNvSpPr/>
          <p:nvPr/>
        </p:nvSpPr>
        <p:spPr>
          <a:xfrm>
            <a:off x="105965" y="29350160"/>
            <a:ext cx="21246328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nl-BE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Acknowledgements: </a:t>
            </a:r>
            <a:r>
              <a:rPr lang="nl-BE" sz="2000" dirty="0"/>
              <a:t>We thank Harnas Wildlife Foundation, Albuquerque BioPark &amp; Binder Park Zoo for access to animals; Olympus, IMV Technologies &amp; Roche for the donation of equipment &amp; supplies; </a:t>
            </a:r>
            <a:r>
              <a:rPr lang="en-AU" sz="2000" dirty="0"/>
              <a:t>Morris Animal Foundation [grant number D15ZO-053], Roger William Park Zoo, and Fresno Chaffee Zoo </a:t>
            </a:r>
            <a:r>
              <a:rPr lang="nl-BE" sz="2000" dirty="0"/>
              <a:t>for funding; and M. Quick for AZA African wild dog SSP endorsement.</a:t>
            </a:r>
            <a:endParaRPr lang="en-AU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BDACAA21-6231-4CD3-BDA6-2053EE9544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7431372"/>
              </p:ext>
            </p:extLst>
          </p:nvPr>
        </p:nvGraphicFramePr>
        <p:xfrm>
          <a:off x="10861260" y="5702959"/>
          <a:ext cx="10416400" cy="5149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D67AB9BB-CFE8-418F-B966-0892C30B32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1120471"/>
              </p:ext>
            </p:extLst>
          </p:nvPr>
        </p:nvGraphicFramePr>
        <p:xfrm>
          <a:off x="10861972" y="19340232"/>
          <a:ext cx="5178820" cy="3006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5" name="Chart 44">
            <a:extLst>
              <a:ext uri="{FF2B5EF4-FFF2-40B4-BE49-F238E27FC236}">
                <a16:creationId xmlns:a16="http://schemas.microsoft.com/office/drawing/2014/main" id="{318555E7-D295-4332-9221-610DAA755D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8993696"/>
              </p:ext>
            </p:extLst>
          </p:nvPr>
        </p:nvGraphicFramePr>
        <p:xfrm>
          <a:off x="10869274" y="22388477"/>
          <a:ext cx="5171482" cy="300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D84B798C-9678-4685-A7AB-923B8CB5248D}"/>
              </a:ext>
            </a:extLst>
          </p:cNvPr>
          <p:cNvGrpSpPr/>
          <p:nvPr/>
        </p:nvGrpSpPr>
        <p:grpSpPr>
          <a:xfrm>
            <a:off x="16083208" y="19333946"/>
            <a:ext cx="5180400" cy="3006000"/>
            <a:chOff x="1083864" y="-2039042"/>
            <a:chExt cx="4248150" cy="2743200"/>
          </a:xfrm>
        </p:grpSpPr>
        <p:graphicFrame>
          <p:nvGraphicFramePr>
            <p:cNvPr id="47" name="Chart 46">
              <a:extLst>
                <a:ext uri="{FF2B5EF4-FFF2-40B4-BE49-F238E27FC236}">
                  <a16:creationId xmlns:a16="http://schemas.microsoft.com/office/drawing/2014/main" id="{FC0ED536-F206-4B27-91CB-CDC3D288548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58089024"/>
                </p:ext>
              </p:extLst>
            </p:nvPr>
          </p:nvGraphicFramePr>
          <p:xfrm>
            <a:off x="1083864" y="-2039042"/>
            <a:ext cx="42481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sp>
          <p:nvSpPr>
            <p:cNvPr id="48" name="TextBox 41">
              <a:extLst>
                <a:ext uri="{FF2B5EF4-FFF2-40B4-BE49-F238E27FC236}">
                  <a16:creationId xmlns:a16="http://schemas.microsoft.com/office/drawing/2014/main" id="{29D92AEF-87E3-4A9E-9E60-AD237FC91462}"/>
                </a:ext>
              </a:extLst>
            </p:cNvPr>
            <p:cNvSpPr txBox="1"/>
            <p:nvPr/>
          </p:nvSpPr>
          <p:spPr>
            <a:xfrm>
              <a:off x="2044887" y="-764707"/>
              <a:ext cx="222419" cy="28087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A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9" name="TextBox 42">
              <a:extLst>
                <a:ext uri="{FF2B5EF4-FFF2-40B4-BE49-F238E27FC236}">
                  <a16:creationId xmlns:a16="http://schemas.microsoft.com/office/drawing/2014/main" id="{7CE89106-2BE0-49BA-8246-EBBBD239566D}"/>
                </a:ext>
              </a:extLst>
            </p:cNvPr>
            <p:cNvSpPr txBox="1"/>
            <p:nvPr/>
          </p:nvSpPr>
          <p:spPr>
            <a:xfrm>
              <a:off x="2921419" y="-187885"/>
              <a:ext cx="228992" cy="28087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A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0" name="TextBox 43">
              <a:extLst>
                <a:ext uri="{FF2B5EF4-FFF2-40B4-BE49-F238E27FC236}">
                  <a16:creationId xmlns:a16="http://schemas.microsoft.com/office/drawing/2014/main" id="{75EDC1E4-FEA6-4CFF-81FA-3CF07BEB4B9A}"/>
                </a:ext>
              </a:extLst>
            </p:cNvPr>
            <p:cNvSpPr txBox="1"/>
            <p:nvPr/>
          </p:nvSpPr>
          <p:spPr>
            <a:xfrm>
              <a:off x="3781702" y="-133593"/>
              <a:ext cx="228992" cy="28087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AU" sz="140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AU" sz="1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1" name="TextBox 44">
              <a:extLst>
                <a:ext uri="{FF2B5EF4-FFF2-40B4-BE49-F238E27FC236}">
                  <a16:creationId xmlns:a16="http://schemas.microsoft.com/office/drawing/2014/main" id="{1DE3912C-9570-4865-9027-129EA166653D}"/>
                </a:ext>
              </a:extLst>
            </p:cNvPr>
            <p:cNvSpPr txBox="1"/>
            <p:nvPr/>
          </p:nvSpPr>
          <p:spPr>
            <a:xfrm>
              <a:off x="4651830" y="-116327"/>
              <a:ext cx="228992" cy="28087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A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2" name="TextBox 45">
              <a:extLst>
                <a:ext uri="{FF2B5EF4-FFF2-40B4-BE49-F238E27FC236}">
                  <a16:creationId xmlns:a16="http://schemas.microsoft.com/office/drawing/2014/main" id="{5BF3DE9B-BE60-45DD-8E33-B9243D8869F9}"/>
                </a:ext>
              </a:extLst>
            </p:cNvPr>
            <p:cNvSpPr txBox="1"/>
            <p:nvPr/>
          </p:nvSpPr>
          <p:spPr>
            <a:xfrm>
              <a:off x="2003904" y="-1905637"/>
              <a:ext cx="222419" cy="28087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A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3" name="TextBox 46">
              <a:extLst>
                <a:ext uri="{FF2B5EF4-FFF2-40B4-BE49-F238E27FC236}">
                  <a16:creationId xmlns:a16="http://schemas.microsoft.com/office/drawing/2014/main" id="{38BCC34F-E987-4277-8A67-389EE6F808A1}"/>
                </a:ext>
              </a:extLst>
            </p:cNvPr>
            <p:cNvSpPr txBox="1"/>
            <p:nvPr/>
          </p:nvSpPr>
          <p:spPr>
            <a:xfrm>
              <a:off x="2917371" y="-1728656"/>
              <a:ext cx="228992" cy="28087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A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4" name="TextBox 47">
              <a:extLst>
                <a:ext uri="{FF2B5EF4-FFF2-40B4-BE49-F238E27FC236}">
                  <a16:creationId xmlns:a16="http://schemas.microsoft.com/office/drawing/2014/main" id="{C36109CD-8ED0-48AC-A133-D6CBEFD9B81C}"/>
                </a:ext>
              </a:extLst>
            </p:cNvPr>
            <p:cNvSpPr txBox="1"/>
            <p:nvPr/>
          </p:nvSpPr>
          <p:spPr>
            <a:xfrm>
              <a:off x="3753241" y="-1503482"/>
              <a:ext cx="228992" cy="28087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A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5" name="TextBox 48">
              <a:extLst>
                <a:ext uri="{FF2B5EF4-FFF2-40B4-BE49-F238E27FC236}">
                  <a16:creationId xmlns:a16="http://schemas.microsoft.com/office/drawing/2014/main" id="{759F5498-9C2E-48F5-8101-B150F275D0CF}"/>
                </a:ext>
              </a:extLst>
            </p:cNvPr>
            <p:cNvSpPr txBox="1"/>
            <p:nvPr/>
          </p:nvSpPr>
          <p:spPr>
            <a:xfrm>
              <a:off x="4627506" y="-1348708"/>
              <a:ext cx="228992" cy="28087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A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ACADD5FA-7007-4472-84ED-0A8534CB44A3}"/>
              </a:ext>
            </a:extLst>
          </p:cNvPr>
          <p:cNvSpPr/>
          <p:nvPr/>
        </p:nvSpPr>
        <p:spPr>
          <a:xfrm>
            <a:off x="16086159" y="22367983"/>
            <a:ext cx="51915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3. </a:t>
            </a:r>
            <a:r>
              <a:rPr lang="en-AU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Post-thaw (a) motility, (b)</a:t>
            </a:r>
            <a:r>
              <a:rPr lang="en-AU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viability, and (c) acrosome integrity over a period of 6-8h, after cryopreservation using Protocols 1 and 2.* significant difference between 2 protocols. Different letters within each protocol indicate a significant difference between time points. </a:t>
            </a:r>
            <a:endParaRPr lang="en-A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D441F50-5A9E-4788-91DB-9B59C61B4D75}"/>
              </a:ext>
            </a:extLst>
          </p:cNvPr>
          <p:cNvSpPr/>
          <p:nvPr/>
        </p:nvSpPr>
        <p:spPr>
          <a:xfrm>
            <a:off x="10862426" y="10784744"/>
            <a:ext cx="105846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2. </a:t>
            </a:r>
            <a:r>
              <a:rPr lang="en-AU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Fresh and immediate post-thaw</a:t>
            </a:r>
            <a:r>
              <a:rPr lang="en-AU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en-AU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 quality when African </a:t>
            </a:r>
            <a:r>
              <a:rPr lang="en-AU" sz="2400" i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wild dog semen </a:t>
            </a:r>
            <a:r>
              <a:rPr lang="en-AU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frozen using Protocol 1 and 2 (n = 4). Different letters within each parameter indicate a significant difference between treatments.</a:t>
            </a:r>
            <a:endParaRPr lang="en-A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CEE3ACE-8448-4C81-8B49-8BEE505C60DD}"/>
              </a:ext>
            </a:extLst>
          </p:cNvPr>
          <p:cNvSpPr/>
          <p:nvPr/>
        </p:nvSpPr>
        <p:spPr>
          <a:xfrm>
            <a:off x="5950438" y="21781199"/>
            <a:ext cx="3834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200" dirty="0" err="1"/>
              <a:t>Tris</a:t>
            </a:r>
            <a:r>
              <a:rPr lang="en-AU" sz="3200" dirty="0"/>
              <a:t>-egg yolk extender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3EDC6D1-20E8-4809-8A48-FCEF47E1E58D}"/>
              </a:ext>
            </a:extLst>
          </p:cNvPr>
          <p:cNvSpPr/>
          <p:nvPr/>
        </p:nvSpPr>
        <p:spPr>
          <a:xfrm>
            <a:off x="10686076" y="4952276"/>
            <a:ext cx="1862754" cy="816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BE" sz="4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AU" sz="4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4E0A07B-14DB-48D2-968F-48BC405A3CA4}"/>
              </a:ext>
            </a:extLst>
          </p:cNvPr>
          <p:cNvSpPr txBox="1"/>
          <p:nvPr/>
        </p:nvSpPr>
        <p:spPr>
          <a:xfrm>
            <a:off x="10791584" y="11920659"/>
            <a:ext cx="10460937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nl-BE" sz="3600" dirty="0"/>
              <a:t>Sperm motility decreased for both protocols immediately after thawing (Fig. 2), but remained </a:t>
            </a:r>
            <a:r>
              <a:rPr lang="en-AU" sz="3600" dirty="0"/>
              <a:t>higher for Protocol 2 between 2 – 6 h after thawing, and persisted up to 8 h (Fig. 3a).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3600" dirty="0"/>
              <a:t>Viability decreased for both protocols after thawing (Fig. 2), however remained 2 to 3.5-fold higher for protocol 2 throughout the post-thaw evaluation period (Fig. 3b).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3600" dirty="0"/>
              <a:t>Acrosome integrity did not decline after freeze-thawing using protocol 2 (Fig. 2); and stayed 3-fold higher than protocol 1 (Fig. 3c).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3600" dirty="0"/>
              <a:t>DNA fragmentation &amp; normal morphology did not decrease immediately post-thaw (Fig. 2).</a:t>
            </a:r>
            <a:endParaRPr lang="nl-BE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09A1D14-4A73-4EBB-B92E-6D61C1199C2E}"/>
              </a:ext>
            </a:extLst>
          </p:cNvPr>
          <p:cNvSpPr txBox="1"/>
          <p:nvPr/>
        </p:nvSpPr>
        <p:spPr>
          <a:xfrm>
            <a:off x="16040756" y="19335513"/>
            <a:ext cx="269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600" i="1" dirty="0"/>
              <a:t>c</a:t>
            </a:r>
            <a:endParaRPr lang="en-AU" sz="1600" i="1" dirty="0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9D83E5B7-AEE3-42BD-B520-710F6FFA3B8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841394" y="2414139"/>
            <a:ext cx="3137923" cy="61189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1FC643D7-B061-4CB0-8364-A26C350ABF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736220" y="3278903"/>
            <a:ext cx="879960" cy="130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10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</TotalTime>
  <Words>763</Words>
  <Application>Microsoft Office PowerPoint</Application>
  <PresentationFormat>Custom</PresentationFormat>
  <Paragraphs>107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Femke Van Den Berghe</dc:creator>
  <cp:lastModifiedBy>Femke Van Den Berghe</cp:lastModifiedBy>
  <cp:revision>34</cp:revision>
  <dcterms:created xsi:type="dcterms:W3CDTF">2017-08-10T00:25:59Z</dcterms:created>
  <dcterms:modified xsi:type="dcterms:W3CDTF">2017-09-01T01:06:42Z</dcterms:modified>
</cp:coreProperties>
</file>